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3_7E38EF2B.xml" ContentType="application/vnd.ms-powerpoint.comments+xml"/>
  <Override PartName="/ppt/comments/modernComment_135_514A22AC.xml" ContentType="application/vnd.ms-powerpoint.comments+xml"/>
  <Override PartName="/ppt/comments/modernComment_14B_8D9E868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C_FA89F575.xml" ContentType="application/vnd.ms-powerpoint.comments+xml"/>
  <Override PartName="/ppt/comments/modernComment_121_F4F65173.xml" ContentType="application/vnd.ms-powerpoint.comments+xml"/>
  <Override PartName="/ppt/comments/modernComment_10F_31B653C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1" r:id="rId3"/>
  </p:sldMasterIdLst>
  <p:notesMasterIdLst>
    <p:notesMasterId r:id="rId30"/>
  </p:notesMasterIdLst>
  <p:sldIdLst>
    <p:sldId id="310" r:id="rId4"/>
    <p:sldId id="330" r:id="rId5"/>
    <p:sldId id="284" r:id="rId6"/>
    <p:sldId id="295" r:id="rId7"/>
    <p:sldId id="294" r:id="rId8"/>
    <p:sldId id="296" r:id="rId9"/>
    <p:sldId id="285" r:id="rId10"/>
    <p:sldId id="327" r:id="rId11"/>
    <p:sldId id="266" r:id="rId12"/>
    <p:sldId id="332" r:id="rId13"/>
    <p:sldId id="307" r:id="rId14"/>
    <p:sldId id="287" r:id="rId15"/>
    <p:sldId id="309" r:id="rId16"/>
    <p:sldId id="331" r:id="rId17"/>
    <p:sldId id="299" r:id="rId18"/>
    <p:sldId id="300" r:id="rId19"/>
    <p:sldId id="329" r:id="rId20"/>
    <p:sldId id="305" r:id="rId21"/>
    <p:sldId id="289" r:id="rId22"/>
    <p:sldId id="270" r:id="rId23"/>
    <p:sldId id="271" r:id="rId24"/>
    <p:sldId id="272" r:id="rId25"/>
    <p:sldId id="297" r:id="rId26"/>
    <p:sldId id="259" r:id="rId27"/>
    <p:sldId id="312" r:id="rId28"/>
    <p:sldId id="31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E5CD3C2-EBCF-49FF-A563-4591AFF72543}">
          <p14:sldIdLst>
            <p14:sldId id="310"/>
            <p14:sldId id="330"/>
            <p14:sldId id="284"/>
            <p14:sldId id="295"/>
            <p14:sldId id="294"/>
          </p14:sldIdLst>
        </p14:section>
        <p14:section name="Project Overview" id="{040CD348-6EA8-402B-9C6D-DDB91CADD7F5}">
          <p14:sldIdLst>
            <p14:sldId id="296"/>
            <p14:sldId id="285"/>
            <p14:sldId id="327"/>
            <p14:sldId id="266"/>
            <p14:sldId id="332"/>
            <p14:sldId id="307"/>
            <p14:sldId id="287"/>
            <p14:sldId id="309"/>
            <p14:sldId id="331"/>
            <p14:sldId id="299"/>
            <p14:sldId id="300"/>
            <p14:sldId id="329"/>
          </p14:sldIdLst>
        </p14:section>
        <p14:section name="Community Discussion" id="{5ED85A8A-7022-45BD-BC20-98AEAB35E5A2}">
          <p14:sldIdLst>
            <p14:sldId id="305"/>
            <p14:sldId id="289"/>
            <p14:sldId id="270"/>
            <p14:sldId id="271"/>
            <p14:sldId id="272"/>
          </p14:sldIdLst>
        </p14:section>
        <p14:section name="Stay Engaged" id="{0120D020-DF24-4B23-8AC2-A38D918FC883}">
          <p14:sldIdLst>
            <p14:sldId id="297"/>
            <p14:sldId id="259"/>
            <p14:sldId id="312"/>
            <p14:sldId id="311"/>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F23D40-C11F-DF53-1B06-E7FFE6E25BA6}" name="dkistler.Updater" initials="DK" userId="dkistler.Updater" providerId="None"/>
  <p188:author id="{93757698-EF68-CF4A-A2B9-FF9652DBC0AE}" name="Diane Kistler" initials="DK" userId="S::dkistler@hntb.com::3c1ac6fd-b787-4104-883e-f4f2c3952419" providerId="AD"/>
  <p188:author id="{26DE5CE8-4651-F7CE-5CC5-9DA1984A5789}" name="Guest User" initials="GU" userId="S::urn:spo:anon#95c49bfcbbdfd0acc5c80e9e2eccffd11446e3b24e4260b461922fc7dffc79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BFB"/>
    <a:srgbClr val="E8F5F6"/>
    <a:srgbClr val="003057"/>
    <a:srgbClr val="4192A6"/>
    <a:srgbClr val="6C7675"/>
    <a:srgbClr val="D5ECE9"/>
    <a:srgbClr val="FFFFFF"/>
    <a:srgbClr val="D4C528"/>
    <a:srgbClr val="F0F0F1"/>
    <a:srgbClr val="0B38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5123" autoAdjust="0"/>
    <p:restoredTop sz="86467" autoAdjust="0"/>
  </p:normalViewPr>
  <p:slideViewPr>
    <p:cSldViewPr snapToGrid="0">
      <p:cViewPr varScale="1">
        <p:scale>
          <a:sx n="89" d="100"/>
          <a:sy n="89" d="100"/>
        </p:scale>
        <p:origin x="120" y="16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8/10/relationships/authors" Target="authors.xml"/></Relationships>
</file>

<file path=ppt/comments/modernComment_10F_31B653C7.xml><?xml version="1.0" encoding="utf-8"?>
<p188:cmLst xmlns:a="http://schemas.openxmlformats.org/drawingml/2006/main" xmlns:r="http://schemas.openxmlformats.org/officeDocument/2006/relationships" xmlns:p188="http://schemas.microsoft.com/office/powerpoint/2018/8/main">
  <p188:cm id="{775E1015-C508-4DA6-8282-EC023539C94B}" authorId="{26DE5CE8-4651-F7CE-5CC5-9DA1984A5789}" status="resolved" created="2025-02-27T20:30:12.615" complete="100000">
    <pc:sldMkLst xmlns:pc="http://schemas.microsoft.com/office/powerpoint/2013/main/command">
      <pc:docMk/>
      <pc:sldMk cId="834032583" sldId="271"/>
    </pc:sldMkLst>
    <p188:replyLst>
      <p188:reply id="{2CFD3EBD-69F7-49DE-956A-B254C4AFBBC1}" authorId="{65F23D40-C11F-DF53-1B06-E7FFE6E25BA6}" created="2025-03-03T15:29:58.732">
        <p188:txBody>
          <a:bodyPr/>
          <a:lstStyle/>
          <a:p>
            <a:r>
              <a:rPr lang="en-US"/>
              <a:t>I added two prompts to the screen and additional prompts to the worksheet for the facilitator</a:t>
            </a:r>
          </a:p>
        </p188:txBody>
      </p188:reply>
    </p188:replyLst>
    <p188:txBody>
      <a:bodyPr/>
      <a:lstStyle/>
      <a:p>
        <a:r>
          <a:rPr lang="en-US"/>
          <a:t>This question feel too broad. Can we add some more specific things here?
Ideas to improve rider experience...
Ideas to provide the best service...
Ideas on how to increase interest in using passenger rail...
Other categories?</a:t>
        </a:r>
      </a:p>
    </p188:txBody>
  </p188:cm>
</p188:cmLst>
</file>

<file path=ppt/comments/modernComment_121_F4F65173.xml><?xml version="1.0" encoding="utf-8"?>
<p188:cmLst xmlns:a="http://schemas.openxmlformats.org/drawingml/2006/main" xmlns:r="http://schemas.openxmlformats.org/officeDocument/2006/relationships" xmlns:p188="http://schemas.microsoft.com/office/powerpoint/2018/8/main">
  <p188:cm id="{AC42F450-4461-4068-AA7F-75AB37F26A30}" authorId="{26DE5CE8-4651-F7CE-5CC5-9DA1984A5789}" status="resolved" created="2025-02-27T20:15:10.666" complete="100000">
    <pc:sldMkLst xmlns:pc="http://schemas.microsoft.com/office/powerpoint/2013/main/command">
      <pc:docMk/>
      <pc:sldMk cId="4109783411" sldId="289"/>
    </pc:sldMkLst>
    <p188:replyLst>
      <p188:reply id="{AB423FC8-F222-492E-8C3F-163E851BFDE1}" authorId="{65F23D40-C11F-DF53-1B06-E7FFE6E25BA6}" created="2025-02-28T21:21:04.995">
        <p188:txBody>
          <a:bodyPr/>
          <a:lstStyle/>
          <a:p>
            <a:r>
              <a:rPr lang="en-US"/>
              <a:t>Redundancy removed</a:t>
            </a:r>
          </a:p>
        </p188:txBody>
      </p188:reply>
    </p188:replyLst>
    <p188:txBody>
      <a:bodyPr/>
      <a:lstStyle/>
      <a:p>
        <a:r>
          <a:rPr lang="en-US"/>
          <a:t>consider eliminating the redundant first of four questions following the header</a:t>
        </a:r>
      </a:p>
    </p188:txBody>
  </p188:cm>
</p188:cmLst>
</file>

<file path=ppt/comments/modernComment_12C_FA89F575.xml><?xml version="1.0" encoding="utf-8"?>
<p188:cmLst xmlns:a="http://schemas.openxmlformats.org/drawingml/2006/main" xmlns:r="http://schemas.openxmlformats.org/officeDocument/2006/relationships" xmlns:p188="http://schemas.microsoft.com/office/powerpoint/2018/8/main">
  <p188:cm id="{AFAF816E-3492-434C-8DA5-E3B9F0FDA604}" authorId="{26DE5CE8-4651-F7CE-5CC5-9DA1984A5789}" status="resolved" created="2025-02-27T20:11:04.761" complete="100000">
    <pc:sldMkLst xmlns:pc="http://schemas.microsoft.com/office/powerpoint/2013/main/command">
      <pc:docMk/>
      <pc:sldMk cId="4203345269" sldId="300"/>
    </pc:sldMkLst>
    <p188:replyLst>
      <p188:reply id="{A2C1F923-03E2-4304-AA4E-A3FDEEB85069}" authorId="{65F23D40-C11F-DF53-1B06-E7FFE6E25BA6}" created="2025-02-28T21:20:39.318">
        <p188:txBody>
          <a:bodyPr/>
          <a:lstStyle/>
          <a:p>
            <a:r>
              <a:rPr lang="en-US"/>
              <a:t>Done</a:t>
            </a:r>
          </a:p>
        </p188:txBody>
      </p188:reply>
    </p188:replyLst>
    <p188:txBody>
      <a:bodyPr/>
      <a:lstStyle/>
      <a:p>
        <a:r>
          <a:rPr lang="en-US"/>
          <a:t>Connect Multimodal Options:
Provide a travel alternative that is complementary to auto and air travel.</a:t>
        </a:r>
      </a:p>
    </p188:txBody>
  </p188:cm>
</p188:cmLst>
</file>

<file path=ppt/comments/modernComment_133_7E38EF2B.xml><?xml version="1.0" encoding="utf-8"?>
<p188:cmLst xmlns:a="http://schemas.openxmlformats.org/drawingml/2006/main" xmlns:r="http://schemas.openxmlformats.org/officeDocument/2006/relationships" xmlns:p188="http://schemas.microsoft.com/office/powerpoint/2018/8/main">
  <p188:cm id="{6F5EDB1F-00F2-4BA5-98E3-436CD875C243}" authorId="{26DE5CE8-4651-F7CE-5CC5-9DA1984A5789}" status="resolved" created="2025-02-27T19:59:10.560" complete="100000">
    <pc:sldMkLst xmlns:pc="http://schemas.microsoft.com/office/powerpoint/2013/main/command">
      <pc:docMk/>
      <pc:sldMk cId="2117660459" sldId="307"/>
    </pc:sldMkLst>
    <p188:replyLst>
      <p188:reply id="{4C1A809A-7185-4AEA-9C5C-BBBF567B237C}" authorId="{26DE5CE8-4651-F7CE-5CC5-9DA1984A5789}" created="2025-02-27T20:00:04.669">
        <p188:txBody>
          <a:bodyPr/>
          <a:lstStyle/>
          <a:p>
            <a:r>
              <a:rPr lang="en-US"/>
              <a:t>replace "Local Funding" with non-federal  funding.</a:t>
            </a:r>
          </a:p>
        </p188:txBody>
      </p188:reply>
      <p188:reply id="{5FDB9B77-ECC8-440E-845D-F5F47A4C4326}" authorId="{65F23D40-C11F-DF53-1B06-E7FFE6E25BA6}" created="2025-03-03T15:25:09.395">
        <p188:txBody>
          <a:bodyPr/>
          <a:lstStyle/>
          <a:p>
            <a:r>
              <a:rPr lang="en-US"/>
              <a:t>I simplified to talk about the overall cost to implement, which is TBD. I removed references to specific percentages of FRA funding.</a:t>
            </a:r>
          </a:p>
        </p188:txBody>
      </p188:reply>
    </p188:replyLst>
    <p188:txBody>
      <a:bodyPr/>
      <a:lstStyle/>
      <a:p>
        <a:r>
          <a:rPr lang="en-US"/>
          <a:t>if this is for step 2 the match should be 10%.</a:t>
        </a:r>
      </a:p>
    </p188:txBody>
  </p188:cm>
</p188:cmLst>
</file>

<file path=ppt/comments/modernComment_135_514A22AC.xml><?xml version="1.0" encoding="utf-8"?>
<p188:cmLst xmlns:a="http://schemas.openxmlformats.org/drawingml/2006/main" xmlns:r="http://schemas.openxmlformats.org/officeDocument/2006/relationships" xmlns:p188="http://schemas.microsoft.com/office/powerpoint/2018/8/main">
  <p188:cm id="{D34F2764-C586-41B2-9DB1-8E4A35B1083A}" authorId="{26DE5CE8-4651-F7CE-5CC5-9DA1984A5789}" status="resolved" created="2025-02-27T20:05:15.496" complete="100000">
    <pc:sldMkLst xmlns:pc="http://schemas.microsoft.com/office/powerpoint/2013/main/command">
      <pc:docMk/>
      <pc:sldMk cId="1363813036" sldId="309"/>
    </pc:sldMkLst>
    <p188:replyLst>
      <p188:reply id="{9BCF2F8D-83DB-4D19-B0F4-29B5B7CE4522}" authorId="{65F23D40-C11F-DF53-1B06-E7FFE6E25BA6}" created="2025-02-28T21:32:11.142">
        <p188:txBody>
          <a:bodyPr/>
          <a:lstStyle/>
          <a:p>
            <a:r>
              <a:rPr lang="en-US"/>
              <a:t>Title changed. Also will change on website when updated with the meeting in a box.</a:t>
            </a:r>
          </a:p>
        </p188:txBody>
      </p188:reply>
    </p188:replyLst>
    <p188:txBody>
      <a:bodyPr/>
      <a:lstStyle/>
      <a:p>
        <a:r>
          <a:rPr lang="en-US"/>
          <a:t>Rather than Increase Climate Resiliency, consider Increase Travel Efficiency</a:t>
        </a:r>
      </a:p>
    </p188:txBody>
  </p188:cm>
</p188:cmLst>
</file>

<file path=ppt/comments/modernComment_14B_8D9E8685.xml><?xml version="1.0" encoding="utf-8"?>
<p188:cmLst xmlns:a="http://schemas.openxmlformats.org/drawingml/2006/main" xmlns:r="http://schemas.openxmlformats.org/officeDocument/2006/relationships" xmlns:p188="http://schemas.microsoft.com/office/powerpoint/2018/8/main">
  <p188:cm id="{6ACFDF88-CC91-4600-9441-3E56E59ACB17}" authorId="{93757698-EF68-CF4A-A2B9-FF9652DBC0AE}" status="resolved" created="2025-02-27T19:29:44.409" complete="100000">
    <ac:deMkLst xmlns:ac="http://schemas.microsoft.com/office/drawing/2013/main/command">
      <pc:docMk xmlns:pc="http://schemas.microsoft.com/office/powerpoint/2013/main/command"/>
      <pc:sldMk xmlns:pc="http://schemas.microsoft.com/office/powerpoint/2013/main/command" cId="2375976581" sldId="331"/>
      <ac:picMk id="8" creationId="{E93359CB-16F3-46B1-349A-1C0462B08CB7}"/>
    </ac:deMkLst>
    <p188:txBody>
      <a:bodyPr/>
      <a:lstStyle/>
      <a:p>
        <a:r>
          <a:rPr lang="en-US"/>
          <a:t>I updated this with the correct map that shows the Toledo to Fort Wayne segment.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149C4-BAB9-4320-B3A2-A51C94316A9B}" type="datetimeFigureOut">
              <a:rPr lang="en-US" smtClean="0"/>
              <a:t>3/3/2025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D2486-F025-42E4-8D35-7D97C7322F0F}" type="slidenum">
              <a:rPr lang="en-US" smtClean="0"/>
              <a:t>‹#›</a:t>
            </a:fld>
            <a:endParaRPr lang="en-US" dirty="0"/>
          </a:p>
        </p:txBody>
      </p:sp>
    </p:spTree>
    <p:extLst>
      <p:ext uri="{BB962C8B-B14F-4D97-AF65-F5344CB8AC3E}">
        <p14:creationId xmlns:p14="http://schemas.microsoft.com/office/powerpoint/2010/main" val="2244151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presentation</a:t>
            </a:r>
          </a:p>
        </p:txBody>
      </p:sp>
      <p:sp>
        <p:nvSpPr>
          <p:cNvPr id="4" name="Slide Number Placeholder 3"/>
          <p:cNvSpPr>
            <a:spLocks noGrp="1"/>
          </p:cNvSpPr>
          <p:nvPr>
            <p:ph type="sldNum" sz="quarter" idx="5"/>
          </p:nvPr>
        </p:nvSpPr>
        <p:spPr/>
        <p:txBody>
          <a:bodyPr/>
          <a:lstStyle/>
          <a:p>
            <a:fld id="{C07D2486-F025-42E4-8D35-7D97C7322F0F}" type="slidenum">
              <a:rPr lang="en-US" smtClean="0"/>
              <a:t>5</a:t>
            </a:fld>
            <a:endParaRPr lang="en-US" dirty="0"/>
          </a:p>
        </p:txBody>
      </p:sp>
    </p:spTree>
    <p:extLst>
      <p:ext uri="{BB962C8B-B14F-4D97-AF65-F5344CB8AC3E}">
        <p14:creationId xmlns:p14="http://schemas.microsoft.com/office/powerpoint/2010/main" val="33468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26825-89A1-4F87-B716-2DF0458C6226}" type="slidenum">
              <a:rPr lang="en-US" smtClean="0"/>
              <a:t>7</a:t>
            </a:fld>
            <a:endParaRPr lang="en-US" dirty="0"/>
          </a:p>
        </p:txBody>
      </p:sp>
    </p:spTree>
    <p:extLst>
      <p:ext uri="{BB962C8B-B14F-4D97-AF65-F5344CB8AC3E}">
        <p14:creationId xmlns:p14="http://schemas.microsoft.com/office/powerpoint/2010/main" val="116929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D2486-F025-42E4-8D35-7D97C7322F0F}" type="slidenum">
              <a:rPr lang="en-US" smtClean="0"/>
              <a:t>15</a:t>
            </a:fld>
            <a:endParaRPr lang="en-US" dirty="0"/>
          </a:p>
        </p:txBody>
      </p:sp>
    </p:spTree>
    <p:extLst>
      <p:ext uri="{BB962C8B-B14F-4D97-AF65-F5344CB8AC3E}">
        <p14:creationId xmlns:p14="http://schemas.microsoft.com/office/powerpoint/2010/main" val="71633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D2486-F025-42E4-8D35-7D97C7322F0F}" type="slidenum">
              <a:rPr lang="en-US" smtClean="0"/>
              <a:t>16</a:t>
            </a:fld>
            <a:endParaRPr lang="en-US" dirty="0"/>
          </a:p>
        </p:txBody>
      </p:sp>
    </p:spTree>
    <p:extLst>
      <p:ext uri="{BB962C8B-B14F-4D97-AF65-F5344CB8AC3E}">
        <p14:creationId xmlns:p14="http://schemas.microsoft.com/office/powerpoint/2010/main" val="4270704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F27B-82EE-2C1A-B54B-898F150E00B0}"/>
              </a:ext>
            </a:extLst>
          </p:cNvPr>
          <p:cNvSpPr>
            <a:spLocks noGrp="1"/>
          </p:cNvSpPr>
          <p:nvPr>
            <p:ph type="title"/>
          </p:nvPr>
        </p:nvSpPr>
        <p:spPr>
          <a:xfrm>
            <a:off x="844550" y="2602018"/>
            <a:ext cx="5251450"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037BA7B-DB59-3270-EBCC-54C51F0DC658}"/>
              </a:ext>
            </a:extLst>
          </p:cNvPr>
          <p:cNvSpPr>
            <a:spLocks noGrp="1"/>
          </p:cNvSpPr>
          <p:nvPr>
            <p:ph type="body" idx="1"/>
          </p:nvPr>
        </p:nvSpPr>
        <p:spPr>
          <a:xfrm>
            <a:off x="844550" y="3436832"/>
            <a:ext cx="5251450" cy="1289050"/>
          </a:xfrm>
          <a:prstGeom prst="rect">
            <a:avLst/>
          </a:prstGeom>
        </p:spPr>
        <p:txBody>
          <a:bodyPr/>
          <a:lstStyle>
            <a:lvl1pPr marL="0" indent="0">
              <a:buNone/>
              <a:defRPr sz="2000">
                <a:solidFill>
                  <a:schemeClr val="accent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89522CA4-8B64-01D2-4E73-3ED90E340A0D}"/>
              </a:ext>
            </a:extLst>
          </p:cNvPr>
          <p:cNvSpPr>
            <a:spLocks noGrp="1"/>
          </p:cNvSpPr>
          <p:nvPr>
            <p:ph type="body" idx="10"/>
          </p:nvPr>
        </p:nvSpPr>
        <p:spPr>
          <a:xfrm>
            <a:off x="844550" y="5678171"/>
            <a:ext cx="5251450" cy="389254"/>
          </a:xfrm>
          <a:prstGeom prst="rect">
            <a:avLst/>
          </a:prstGeom>
        </p:spPr>
        <p:txBody>
          <a:bodyPr/>
          <a:lstStyle>
            <a:lvl1pPr marL="0" indent="0">
              <a:buNone/>
              <a:defRPr sz="2000" b="1">
                <a:solidFill>
                  <a:schemeClr val="accent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238C3D96-95E5-2752-30DF-B667FCEBA8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5462" y="574665"/>
            <a:ext cx="3284233" cy="1352435"/>
          </a:xfrm>
          <a:prstGeom prst="rect">
            <a:avLst/>
          </a:prstGeom>
        </p:spPr>
      </p:pic>
      <p:sp>
        <p:nvSpPr>
          <p:cNvPr id="5" name="Flowchart: Delay 4">
            <a:extLst>
              <a:ext uri="{FF2B5EF4-FFF2-40B4-BE49-F238E27FC236}">
                <a16:creationId xmlns:a16="http://schemas.microsoft.com/office/drawing/2014/main" id="{15980829-6531-4BF3-A0C5-118E928C9D02}"/>
              </a:ext>
            </a:extLst>
          </p:cNvPr>
          <p:cNvSpPr/>
          <p:nvPr userDrawn="1"/>
        </p:nvSpPr>
        <p:spPr>
          <a:xfrm rot="10800000">
            <a:off x="6389914" y="537485"/>
            <a:ext cx="5802086" cy="5802086"/>
          </a:xfrm>
          <a:prstGeom prst="flowChartDelay">
            <a:avLst/>
          </a:prstGeom>
          <a:blipFill dpi="0" rotWithShape="0">
            <a:blip r:embed="rId3"/>
            <a:srcRect/>
            <a:stretch>
              <a:fillRect l="-21000" r="-11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715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4557-C871-6BCF-E06B-E840C8CEB5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5D7CEA-67C9-9B36-C20A-53B6831A00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3810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los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E2E2740-C7FA-7732-07FE-A717A5342213}"/>
              </a:ext>
            </a:extLst>
          </p:cNvPr>
          <p:cNvSpPr>
            <a:spLocks noGrp="1"/>
          </p:cNvSpPr>
          <p:nvPr>
            <p:ph type="title"/>
          </p:nvPr>
        </p:nvSpPr>
        <p:spPr>
          <a:xfrm>
            <a:off x="856097" y="3011593"/>
            <a:ext cx="5251450" cy="834814"/>
          </a:xfrm>
          <a:prstGeom prst="rect">
            <a:avLst/>
          </a:prstGeom>
        </p:spPr>
        <p:txBody>
          <a:bodyPr anchor="ctr"/>
          <a:lstStyle>
            <a:lvl1pPr>
              <a:defRPr lang="en-US" sz="4000" b="1" kern="1200" dirty="0">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4ECDB197-8D5D-A1C0-6132-A753C9D53A93}"/>
              </a:ext>
            </a:extLst>
          </p:cNvPr>
          <p:cNvSpPr>
            <a:spLocks noGrp="1"/>
          </p:cNvSpPr>
          <p:nvPr>
            <p:ph type="body" idx="1"/>
          </p:nvPr>
        </p:nvSpPr>
        <p:spPr>
          <a:xfrm>
            <a:off x="856097" y="3846407"/>
            <a:ext cx="5251450" cy="1289050"/>
          </a:xfrm>
          <a:prstGeom prst="rect">
            <a:avLst/>
          </a:prstGeom>
        </p:spPr>
        <p:txBody>
          <a:bodyPr lIns="91440"/>
          <a:lstStyle>
            <a:lvl1pPr marL="0" indent="0">
              <a:buNone/>
              <a:defRPr lang="en-US" sz="2000" kern="1200" dirty="0">
                <a:solidFill>
                  <a:schemeClr val="accent1"/>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1CA40E6E-0A36-667B-CB41-C3591F09AE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10591" y="1722543"/>
            <a:ext cx="4929935" cy="2030129"/>
          </a:xfrm>
          <a:prstGeom prst="rect">
            <a:avLst/>
          </a:prstGeom>
        </p:spPr>
      </p:pic>
    </p:spTree>
    <p:extLst>
      <p:ext uri="{BB962C8B-B14F-4D97-AF65-F5344CB8AC3E}">
        <p14:creationId xmlns:p14="http://schemas.microsoft.com/office/powerpoint/2010/main" val="25813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Left Bulle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94F51E-4FF3-4393-4846-F70D6044C69A}"/>
              </a:ext>
            </a:extLst>
          </p:cNvPr>
          <p:cNvSpPr>
            <a:spLocks noGrp="1"/>
          </p:cNvSpPr>
          <p:nvPr>
            <p:ph type="title"/>
          </p:nvPr>
        </p:nvSpPr>
        <p:spPr>
          <a:xfrm>
            <a:off x="615950" y="315686"/>
            <a:ext cx="5251450"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a:t>
            </a:r>
          </a:p>
        </p:txBody>
      </p:sp>
      <p:sp>
        <p:nvSpPr>
          <p:cNvPr id="11" name="Text Placeholder 2">
            <a:extLst>
              <a:ext uri="{FF2B5EF4-FFF2-40B4-BE49-F238E27FC236}">
                <a16:creationId xmlns:a16="http://schemas.microsoft.com/office/drawing/2014/main" id="{A95C7043-F470-B22F-8CF2-1C16B62D6D43}"/>
              </a:ext>
            </a:extLst>
          </p:cNvPr>
          <p:cNvSpPr>
            <a:spLocks noGrp="1"/>
          </p:cNvSpPr>
          <p:nvPr>
            <p:ph idx="1"/>
          </p:nvPr>
        </p:nvSpPr>
        <p:spPr>
          <a:xfrm>
            <a:off x="620486" y="1323644"/>
            <a:ext cx="5251450" cy="4204122"/>
          </a:xfrm>
          <a:prstGeom prst="rect">
            <a:avLst/>
          </a:prstGeom>
        </p:spPr>
        <p:txBody>
          <a:bodyPr vert="horz" lIns="91440" tIns="45720" rIns="91440" bIns="45720" rtlCol="0">
            <a:normAutofit/>
          </a:bodyPr>
          <a:lstStyle>
            <a:lvl1pPr marL="3429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1pPr>
            <a:lvl2pPr marL="8001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2pPr>
            <a:lvl3pPr marL="12573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3pPr>
            <a:lvl4pPr marL="17145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4pPr>
            <a:lvl5pPr marL="21717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F5C5C9D5-2AF1-0A4D-B2EA-2E3886D8AC51}"/>
              </a:ext>
            </a:extLst>
          </p:cNvPr>
          <p:cNvSpPr>
            <a:spLocks noGrp="1"/>
          </p:cNvSpPr>
          <p:nvPr>
            <p:ph type="pic" idx="10"/>
          </p:nvPr>
        </p:nvSpPr>
        <p:spPr>
          <a:xfrm>
            <a:off x="6117771" y="315686"/>
            <a:ext cx="5760720" cy="52120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89474837"/>
      </p:ext>
    </p:extLst>
  </p:cSld>
  <p:clrMapOvr>
    <a:masterClrMapping/>
  </p:clrMapOvr>
  <p:extLst>
    <p:ext uri="{DCECCB84-F9BA-43D5-87BE-67443E8EF086}">
      <p15:sldGuideLst xmlns:p15="http://schemas.microsoft.com/office/powerpoint/2012/main">
        <p15:guide id="1" pos="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ull Bullet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6294D5-08F7-0C0C-B1D4-10D8B36F39DA}"/>
              </a:ext>
            </a:extLst>
          </p:cNvPr>
          <p:cNvSpPr>
            <a:spLocks noGrp="1"/>
          </p:cNvSpPr>
          <p:nvPr>
            <p:ph type="title"/>
          </p:nvPr>
        </p:nvSpPr>
        <p:spPr>
          <a:xfrm>
            <a:off x="615950" y="315686"/>
            <a:ext cx="10961914"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a:t>
            </a:r>
          </a:p>
        </p:txBody>
      </p:sp>
      <p:sp>
        <p:nvSpPr>
          <p:cNvPr id="4" name="Text Placeholder 2">
            <a:extLst>
              <a:ext uri="{FF2B5EF4-FFF2-40B4-BE49-F238E27FC236}">
                <a16:creationId xmlns:a16="http://schemas.microsoft.com/office/drawing/2014/main" id="{ECF2CA97-B666-3247-34BE-80822F115937}"/>
              </a:ext>
            </a:extLst>
          </p:cNvPr>
          <p:cNvSpPr>
            <a:spLocks noGrp="1"/>
          </p:cNvSpPr>
          <p:nvPr>
            <p:ph idx="1"/>
          </p:nvPr>
        </p:nvSpPr>
        <p:spPr>
          <a:xfrm>
            <a:off x="620486" y="1323644"/>
            <a:ext cx="10961914" cy="4206240"/>
          </a:xfrm>
          <a:prstGeom prst="rect">
            <a:avLst/>
          </a:prstGeom>
        </p:spPr>
        <p:txBody>
          <a:bodyPr vert="horz" lIns="91440" tIns="45720" rIns="91440" bIns="45720" rtlCol="0">
            <a:normAutofit/>
          </a:bodyPr>
          <a:lstStyle>
            <a:lvl1pPr marL="3429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1pPr>
            <a:lvl2pPr marL="8001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2pPr>
            <a:lvl3pPr marL="12573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3pPr>
            <a:lvl4pPr marL="17145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4pPr>
            <a:lvl5pPr marL="21717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90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ull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4F93B46-04B7-FD05-5DFB-321BB4DCBE1C}"/>
              </a:ext>
            </a:extLst>
          </p:cNvPr>
          <p:cNvSpPr>
            <a:spLocks noGrp="1"/>
          </p:cNvSpPr>
          <p:nvPr>
            <p:ph type="pic" idx="10"/>
          </p:nvPr>
        </p:nvSpPr>
        <p:spPr>
          <a:xfrm>
            <a:off x="0" y="0"/>
            <a:ext cx="12192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4231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Full Bullet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6294D5-08F7-0C0C-B1D4-10D8B36F39DA}"/>
              </a:ext>
            </a:extLst>
          </p:cNvPr>
          <p:cNvSpPr>
            <a:spLocks noGrp="1"/>
          </p:cNvSpPr>
          <p:nvPr>
            <p:ph type="title"/>
          </p:nvPr>
        </p:nvSpPr>
        <p:spPr>
          <a:xfrm>
            <a:off x="615950" y="315686"/>
            <a:ext cx="10961914"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a:t>
            </a:r>
          </a:p>
        </p:txBody>
      </p:sp>
      <p:sp>
        <p:nvSpPr>
          <p:cNvPr id="4" name="Text Placeholder 2">
            <a:extLst>
              <a:ext uri="{FF2B5EF4-FFF2-40B4-BE49-F238E27FC236}">
                <a16:creationId xmlns:a16="http://schemas.microsoft.com/office/drawing/2014/main" id="{ECF2CA97-B666-3247-34BE-80822F115937}"/>
              </a:ext>
            </a:extLst>
          </p:cNvPr>
          <p:cNvSpPr>
            <a:spLocks noGrp="1"/>
          </p:cNvSpPr>
          <p:nvPr>
            <p:ph idx="1"/>
          </p:nvPr>
        </p:nvSpPr>
        <p:spPr>
          <a:xfrm>
            <a:off x="620486" y="1323644"/>
            <a:ext cx="10961914" cy="4206240"/>
          </a:xfrm>
          <a:prstGeom prst="rect">
            <a:avLst/>
          </a:prstGeom>
        </p:spPr>
        <p:txBody>
          <a:bodyPr vert="horz" lIns="91440" tIns="45720" rIns="91440" bIns="45720" rtlCol="0">
            <a:normAutofit/>
          </a:bodyPr>
          <a:lstStyle>
            <a:lvl1pPr marL="3429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1pPr>
            <a:lvl2pPr marL="8001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2pPr>
            <a:lvl3pPr marL="12573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3pPr>
            <a:lvl4pPr marL="17145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4pPr>
            <a:lvl5pPr marL="21717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134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eft Bulle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94F51E-4FF3-4393-4846-F70D6044C69A}"/>
              </a:ext>
            </a:extLst>
          </p:cNvPr>
          <p:cNvSpPr>
            <a:spLocks noGrp="1"/>
          </p:cNvSpPr>
          <p:nvPr>
            <p:ph type="title"/>
          </p:nvPr>
        </p:nvSpPr>
        <p:spPr>
          <a:xfrm>
            <a:off x="615950" y="315686"/>
            <a:ext cx="5251450"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a:t>
            </a:r>
          </a:p>
        </p:txBody>
      </p:sp>
      <p:sp>
        <p:nvSpPr>
          <p:cNvPr id="11" name="Text Placeholder 2">
            <a:extLst>
              <a:ext uri="{FF2B5EF4-FFF2-40B4-BE49-F238E27FC236}">
                <a16:creationId xmlns:a16="http://schemas.microsoft.com/office/drawing/2014/main" id="{A95C7043-F470-B22F-8CF2-1C16B62D6D43}"/>
              </a:ext>
            </a:extLst>
          </p:cNvPr>
          <p:cNvSpPr>
            <a:spLocks noGrp="1"/>
          </p:cNvSpPr>
          <p:nvPr>
            <p:ph idx="1"/>
          </p:nvPr>
        </p:nvSpPr>
        <p:spPr>
          <a:xfrm>
            <a:off x="620486" y="1323644"/>
            <a:ext cx="5251450" cy="4204122"/>
          </a:xfrm>
          <a:prstGeom prst="rect">
            <a:avLst/>
          </a:prstGeom>
        </p:spPr>
        <p:txBody>
          <a:bodyPr vert="horz" lIns="91440" tIns="45720" rIns="91440" bIns="45720" rtlCol="0">
            <a:normAutofit/>
          </a:bodyPr>
          <a:lstStyle>
            <a:lvl1pPr marL="3429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1pPr>
            <a:lvl2pPr marL="8001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2pPr>
            <a:lvl3pPr marL="12573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3pPr>
            <a:lvl4pPr marL="17145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4pPr>
            <a:lvl5pPr marL="21717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F5C5C9D5-2AF1-0A4D-B2EA-2E3886D8AC51}"/>
              </a:ext>
            </a:extLst>
          </p:cNvPr>
          <p:cNvSpPr>
            <a:spLocks noGrp="1"/>
          </p:cNvSpPr>
          <p:nvPr>
            <p:ph type="pic" idx="10"/>
          </p:nvPr>
        </p:nvSpPr>
        <p:spPr>
          <a:xfrm>
            <a:off x="6117771" y="315686"/>
            <a:ext cx="5760720" cy="52120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48248434"/>
      </p:ext>
    </p:extLst>
  </p:cSld>
  <p:clrMapOvr>
    <a:masterClrMapping/>
  </p:clrMapOvr>
  <p:extLst>
    <p:ext uri="{DCECCB84-F9BA-43D5-87BE-67443E8EF086}">
      <p15:sldGuideLst xmlns:p15="http://schemas.microsoft.com/office/powerpoint/2012/main">
        <p15:guide id="1" pos="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ight Bullet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05848B-C530-8809-90F6-7170F6B5CF14}"/>
              </a:ext>
            </a:extLst>
          </p:cNvPr>
          <p:cNvSpPr>
            <a:spLocks noGrp="1"/>
          </p:cNvSpPr>
          <p:nvPr>
            <p:ph type="title"/>
          </p:nvPr>
        </p:nvSpPr>
        <p:spPr>
          <a:xfrm>
            <a:off x="6313715" y="315686"/>
            <a:ext cx="5251450" cy="834814"/>
          </a:xfrm>
          <a:prstGeom prst="rect">
            <a:avLst/>
          </a:prstGeom>
        </p:spPr>
        <p:txBody>
          <a:bodyPr anchor="ctr"/>
          <a:lstStyle>
            <a:lvl1pPr>
              <a:defRPr sz="4000" b="1">
                <a:solidFill>
                  <a:schemeClr val="accent1"/>
                </a:solidFill>
                <a:latin typeface="Arial" panose="020B0604020202020204" pitchFamily="34" charset="0"/>
                <a:cs typeface="Arial" panose="020B0604020202020204" pitchFamily="34" charset="0"/>
              </a:defRPr>
            </a:lvl1pPr>
          </a:lstStyle>
          <a:p>
            <a:r>
              <a:rPr lang="en-US"/>
              <a:t>Click to edit</a:t>
            </a:r>
          </a:p>
        </p:txBody>
      </p:sp>
      <p:sp>
        <p:nvSpPr>
          <p:cNvPr id="4" name="Text Placeholder 2">
            <a:extLst>
              <a:ext uri="{FF2B5EF4-FFF2-40B4-BE49-F238E27FC236}">
                <a16:creationId xmlns:a16="http://schemas.microsoft.com/office/drawing/2014/main" id="{637B7C96-3BA4-DC81-2EA8-8786962C80A1}"/>
              </a:ext>
            </a:extLst>
          </p:cNvPr>
          <p:cNvSpPr>
            <a:spLocks noGrp="1"/>
          </p:cNvSpPr>
          <p:nvPr>
            <p:ph idx="1"/>
          </p:nvPr>
        </p:nvSpPr>
        <p:spPr>
          <a:xfrm>
            <a:off x="6318251" y="1323644"/>
            <a:ext cx="5251450" cy="4204122"/>
          </a:xfrm>
          <a:prstGeom prst="rect">
            <a:avLst/>
          </a:prstGeom>
        </p:spPr>
        <p:txBody>
          <a:bodyPr vert="horz" lIns="91440" tIns="45720" rIns="91440" bIns="45720" rtlCol="0">
            <a:normAutofit/>
          </a:bodyPr>
          <a:lstStyle>
            <a:lvl1pPr marL="3429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1pPr>
            <a:lvl2pPr marL="8001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2pPr>
            <a:lvl3pPr marL="12573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3pPr>
            <a:lvl4pPr marL="17145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4pPr>
            <a:lvl5pPr marL="2171700" indent="-342900">
              <a:lnSpc>
                <a:spcPct val="150000"/>
              </a:lnSpc>
              <a:buClr>
                <a:schemeClr val="accent2"/>
              </a:buClr>
              <a:buSzPct val="130000"/>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E8A77E11-F873-1C3C-C39F-A31024E7AE6E}"/>
              </a:ext>
            </a:extLst>
          </p:cNvPr>
          <p:cNvSpPr>
            <a:spLocks noGrp="1"/>
          </p:cNvSpPr>
          <p:nvPr>
            <p:ph type="pic" idx="10"/>
          </p:nvPr>
        </p:nvSpPr>
        <p:spPr>
          <a:xfrm>
            <a:off x="0" y="315686"/>
            <a:ext cx="6106886" cy="52120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92805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ull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4F93B46-04B7-FD05-5DFB-321BB4DCBE1C}"/>
              </a:ext>
            </a:extLst>
          </p:cNvPr>
          <p:cNvSpPr>
            <a:spLocks noGrp="1"/>
          </p:cNvSpPr>
          <p:nvPr>
            <p:ph type="pic" idx="10"/>
          </p:nvPr>
        </p:nvSpPr>
        <p:spPr>
          <a:xfrm>
            <a:off x="0" y="0"/>
            <a:ext cx="12192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7247485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theme" Target="../theme/theme2.xml"/><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slideLayout" Target="../slideLayouts/slideLayout9.xml"/><Relationship Id="rId9" Type="http://schemas.openxmlformats.org/officeDocument/2006/relationships/image" Target="../media/image6.png"/><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723EA80-D434-FE9F-52D2-78F170F5E2CE}"/>
              </a:ext>
            </a:extLst>
          </p:cNvPr>
          <p:cNvPicPr>
            <a:picLocks noChangeAspect="1"/>
          </p:cNvPicPr>
          <p:nvPr userDrawn="1"/>
        </p:nvPicPr>
        <p:blipFill rotWithShape="1">
          <a:blip r:embed="rId7">
            <a:alphaModFix amt="33000"/>
            <a:extLst>
              <a:ext uri="{28A0092B-C50C-407E-A947-70E740481C1C}">
                <a14:useLocalDpi xmlns:a14="http://schemas.microsoft.com/office/drawing/2010/main" val="0"/>
              </a:ext>
            </a:extLst>
          </a:blip>
          <a:srcRect l="238" t="-19616" r="1" b="12817"/>
          <a:stretch/>
        </p:blipFill>
        <p:spPr>
          <a:xfrm>
            <a:off x="1" y="1"/>
            <a:ext cx="12192000" cy="6858000"/>
          </a:xfrm>
          <a:prstGeom prst="rect">
            <a:avLst/>
          </a:prstGeom>
        </p:spPr>
      </p:pic>
      <p:sp>
        <p:nvSpPr>
          <p:cNvPr id="71" name="Rectangle 70">
            <a:extLst>
              <a:ext uri="{FF2B5EF4-FFF2-40B4-BE49-F238E27FC236}">
                <a16:creationId xmlns:a16="http://schemas.microsoft.com/office/drawing/2014/main" id="{F15614C6-DAE0-2B7C-D2CC-00921AC65DD6}"/>
              </a:ext>
            </a:extLst>
          </p:cNvPr>
          <p:cNvSpPr/>
          <p:nvPr userDrawn="1"/>
        </p:nvSpPr>
        <p:spPr>
          <a:xfrm>
            <a:off x="0" y="0"/>
            <a:ext cx="12192000" cy="21228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DBA09740-2A04-2093-8C9C-B4A7BC877AA0}"/>
              </a:ext>
            </a:extLst>
          </p:cNvPr>
          <p:cNvSpPr/>
          <p:nvPr userDrawn="1"/>
        </p:nvSpPr>
        <p:spPr>
          <a:xfrm>
            <a:off x="0" y="6676256"/>
            <a:ext cx="12192000" cy="212285"/>
          </a:xfrm>
          <a:prstGeom prst="rect">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CB49A4-1147-A2B5-866D-3654255BF200}"/>
              </a:ext>
            </a:extLst>
          </p:cNvPr>
          <p:cNvSpPr/>
          <p:nvPr userDrawn="1"/>
        </p:nvSpPr>
        <p:spPr>
          <a:xfrm>
            <a:off x="0" y="218364"/>
            <a:ext cx="12192000" cy="6469039"/>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3564223"/>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C09D24-8D83-A903-531A-D49EA92A9B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779756" y="5783400"/>
            <a:ext cx="2064977" cy="850350"/>
          </a:xfrm>
          <a:prstGeom prst="rect">
            <a:avLst/>
          </a:prstGeom>
        </p:spPr>
      </p:pic>
      <p:grpSp>
        <p:nvGrpSpPr>
          <p:cNvPr id="9" name="Group 8">
            <a:extLst>
              <a:ext uri="{FF2B5EF4-FFF2-40B4-BE49-F238E27FC236}">
                <a16:creationId xmlns:a16="http://schemas.microsoft.com/office/drawing/2014/main" id="{C1E3ADBF-3335-4797-3F13-FE24917A24E7}"/>
              </a:ext>
            </a:extLst>
          </p:cNvPr>
          <p:cNvGrpSpPr/>
          <p:nvPr userDrawn="1"/>
        </p:nvGrpSpPr>
        <p:grpSpPr>
          <a:xfrm>
            <a:off x="171087" y="6445115"/>
            <a:ext cx="1747881" cy="316317"/>
            <a:chOff x="6000750" y="3333750"/>
            <a:chExt cx="1052649" cy="190500"/>
          </a:xfrm>
        </p:grpSpPr>
        <p:pic>
          <p:nvPicPr>
            <p:cNvPr id="10" name="Graphic 9">
              <a:extLst>
                <a:ext uri="{FF2B5EF4-FFF2-40B4-BE49-F238E27FC236}">
                  <a16:creationId xmlns:a16="http://schemas.microsoft.com/office/drawing/2014/main" id="{C01A9869-64DC-3A12-8F4A-FD8446643E8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000750" y="3333750"/>
              <a:ext cx="190500" cy="190500"/>
            </a:xfrm>
            <a:prstGeom prst="rect">
              <a:avLst/>
            </a:prstGeom>
          </p:spPr>
        </p:pic>
        <p:pic>
          <p:nvPicPr>
            <p:cNvPr id="11" name="Graphic 10">
              <a:extLst>
                <a:ext uri="{FF2B5EF4-FFF2-40B4-BE49-F238E27FC236}">
                  <a16:creationId xmlns:a16="http://schemas.microsoft.com/office/drawing/2014/main" id="{4A1B354F-C7C0-FAFC-B971-6977042891F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88133" y="3338512"/>
              <a:ext cx="190500" cy="180975"/>
            </a:xfrm>
            <a:prstGeom prst="rect">
              <a:avLst/>
            </a:prstGeom>
          </p:spPr>
        </p:pic>
        <p:pic>
          <p:nvPicPr>
            <p:cNvPr id="12" name="Graphic 11">
              <a:extLst>
                <a:ext uri="{FF2B5EF4-FFF2-40B4-BE49-F238E27FC236}">
                  <a16:creationId xmlns:a16="http://schemas.microsoft.com/office/drawing/2014/main" id="{4F0C9F3E-ACC2-B640-12D3-0800C2288BE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575516" y="3333750"/>
              <a:ext cx="190500" cy="190500"/>
            </a:xfrm>
            <a:prstGeom prst="rect">
              <a:avLst/>
            </a:prstGeom>
          </p:spPr>
        </p:pic>
        <p:pic>
          <p:nvPicPr>
            <p:cNvPr id="13" name="Graphic 12">
              <a:extLst>
                <a:ext uri="{FF2B5EF4-FFF2-40B4-BE49-F238E27FC236}">
                  <a16:creationId xmlns:a16="http://schemas.microsoft.com/office/drawing/2014/main" id="{3C8D01F8-5913-D06E-E501-E3D20BF7652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862899" y="3333750"/>
              <a:ext cx="190500" cy="180975"/>
            </a:xfrm>
            <a:prstGeom prst="rect">
              <a:avLst/>
            </a:prstGeom>
          </p:spPr>
        </p:pic>
      </p:grpSp>
      <p:pic>
        <p:nvPicPr>
          <p:cNvPr id="14" name="Picture 13">
            <a:extLst>
              <a:ext uri="{FF2B5EF4-FFF2-40B4-BE49-F238E27FC236}">
                <a16:creationId xmlns:a16="http://schemas.microsoft.com/office/drawing/2014/main" id="{2BF3C038-58E0-6BAF-A4E2-C3E7E362216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1168" t="8551" r="3018" b="75152"/>
          <a:stretch/>
        </p:blipFill>
        <p:spPr>
          <a:xfrm>
            <a:off x="2059143" y="6348549"/>
            <a:ext cx="10132857" cy="509451"/>
          </a:xfrm>
          <a:prstGeom prst="roundRect">
            <a:avLst>
              <a:gd name="adj" fmla="val 50000"/>
            </a:avLst>
          </a:prstGeom>
        </p:spPr>
      </p:pic>
    </p:spTree>
    <p:extLst>
      <p:ext uri="{BB962C8B-B14F-4D97-AF65-F5344CB8AC3E}">
        <p14:creationId xmlns:p14="http://schemas.microsoft.com/office/powerpoint/2010/main" val="4084300428"/>
      </p:ext>
    </p:extLst>
  </p:cSld>
  <p:clrMap bg1="lt1" tx1="dk1" bg2="lt2" tx2="dk2" accent1="accent1" accent2="accent2" accent3="accent3" accent4="accent4" accent5="accent5" accent6="accent6" hlink="hlink" folHlink="folHlink"/>
  <p:sldLayoutIdLst>
    <p:sldLayoutId id="2147483681" r:id="rId1"/>
    <p:sldLayoutId id="2147483677" r:id="rId2"/>
    <p:sldLayoutId id="2147483680"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7FC7CE-9B17-6755-D7D3-3E20932EB994}"/>
              </a:ext>
            </a:extLst>
          </p:cNvPr>
          <p:cNvPicPr>
            <a:picLocks noChangeAspect="1"/>
          </p:cNvPicPr>
          <p:nvPr userDrawn="1"/>
        </p:nvPicPr>
        <p:blipFill rotWithShape="1">
          <a:blip r:embed="rId3">
            <a:alphaModFix amt="33000"/>
            <a:extLst>
              <a:ext uri="{28A0092B-C50C-407E-A947-70E740481C1C}">
                <a14:useLocalDpi xmlns:a14="http://schemas.microsoft.com/office/drawing/2010/main" val="0"/>
              </a:ext>
            </a:extLst>
          </a:blip>
          <a:srcRect l="238" t="-29072" r="1" b="24504"/>
          <a:stretch/>
        </p:blipFill>
        <p:spPr>
          <a:xfrm rot="10800000">
            <a:off x="1" y="212285"/>
            <a:ext cx="12192000" cy="6714837"/>
          </a:xfrm>
          <a:prstGeom prst="rect">
            <a:avLst/>
          </a:prstGeom>
        </p:spPr>
      </p:pic>
      <p:sp>
        <p:nvSpPr>
          <p:cNvPr id="8" name="Rectangle 7">
            <a:extLst>
              <a:ext uri="{FF2B5EF4-FFF2-40B4-BE49-F238E27FC236}">
                <a16:creationId xmlns:a16="http://schemas.microsoft.com/office/drawing/2014/main" id="{071AEA70-1FFE-C046-E025-3A82D213F572}"/>
              </a:ext>
            </a:extLst>
          </p:cNvPr>
          <p:cNvSpPr/>
          <p:nvPr userDrawn="1"/>
        </p:nvSpPr>
        <p:spPr>
          <a:xfrm>
            <a:off x="0" y="0"/>
            <a:ext cx="12192000" cy="21228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120E0F-C3B5-81FC-E46E-35CD9F9BAFB3}"/>
              </a:ext>
            </a:extLst>
          </p:cNvPr>
          <p:cNvSpPr/>
          <p:nvPr userDrawn="1"/>
        </p:nvSpPr>
        <p:spPr>
          <a:xfrm>
            <a:off x="0" y="6676256"/>
            <a:ext cx="12192000" cy="212285"/>
          </a:xfrm>
          <a:prstGeom prst="rect">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8929665-2C0B-3916-2E70-809FADB9A01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763" y="2745070"/>
            <a:ext cx="4929935" cy="2030129"/>
          </a:xfrm>
          <a:prstGeom prst="rect">
            <a:avLst/>
          </a:prstGeom>
        </p:spPr>
      </p:pic>
    </p:spTree>
    <p:extLst>
      <p:ext uri="{BB962C8B-B14F-4D97-AF65-F5344CB8AC3E}">
        <p14:creationId xmlns:p14="http://schemas.microsoft.com/office/powerpoint/2010/main" val="3389568409"/>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33_7E38EF2B.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35_514A22AC.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4B_8D9E868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C_FA89F575.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8/10/relationships/comments" Target="../comments/modernComment_121_F4F6517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18/10/relationships/comments" Target="../comments/modernComment_10F_31B653C7.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midwestconnectrail.com/" TargetMode="Externa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www.midwestconnectrail.com/get-involved" TargetMode="External"/><Relationship Id="rId7" Type="http://schemas.openxmlformats.org/officeDocument/2006/relationships/image" Target="../media/image43.png"/><Relationship Id="rId2" Type="http://schemas.openxmlformats.org/officeDocument/2006/relationships/hyperlink" Target="mailto:paul.spoelhof@cityoffortwayne.org" TargetMode="Externa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hyperlink" Target="mailto:russell.garriott@cityoffortwayne.org" TargetMode="External"/><Relationship Id="rId2" Type="http://schemas.openxmlformats.org/officeDocument/2006/relationships/hyperlink" Target="mailto:Paul.spoelhof@cityoffortwayne.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114C-F8FB-5994-A000-B448F8739691}"/>
              </a:ext>
            </a:extLst>
          </p:cNvPr>
          <p:cNvSpPr>
            <a:spLocks noGrp="1"/>
          </p:cNvSpPr>
          <p:nvPr>
            <p:ph type="title"/>
          </p:nvPr>
        </p:nvSpPr>
        <p:spPr>
          <a:xfrm>
            <a:off x="844550" y="1870273"/>
            <a:ext cx="5907124" cy="2033777"/>
          </a:xfrm>
        </p:spPr>
        <p:txBody>
          <a:bodyPr/>
          <a:lstStyle/>
          <a:p>
            <a:r>
              <a:rPr lang="en-US" dirty="0"/>
              <a:t>Community Conversations</a:t>
            </a:r>
          </a:p>
        </p:txBody>
      </p:sp>
      <p:sp>
        <p:nvSpPr>
          <p:cNvPr id="16" name="Flowchart: Delay 15">
            <a:extLst>
              <a:ext uri="{FF2B5EF4-FFF2-40B4-BE49-F238E27FC236}">
                <a16:creationId xmlns:a16="http://schemas.microsoft.com/office/drawing/2014/main" id="{6A9EE3E7-CCB3-21A4-E66B-8A3404A5DB64}"/>
              </a:ext>
              <a:ext uri="{C183D7F6-B498-43B3-948B-1728B52AA6E4}">
                <adec:decorative xmlns:adec="http://schemas.microsoft.com/office/drawing/2017/decorative" val="1"/>
              </a:ext>
            </a:extLst>
          </p:cNvPr>
          <p:cNvSpPr/>
          <p:nvPr/>
        </p:nvSpPr>
        <p:spPr>
          <a:xfrm rot="10800000">
            <a:off x="6389914" y="537485"/>
            <a:ext cx="5802086" cy="5802086"/>
          </a:xfrm>
          <a:prstGeom prst="flowChartDelay">
            <a:avLst/>
          </a:prstGeom>
          <a:blipFill dpi="0" rotWithShape="0">
            <a:blip r:embed="rId2"/>
            <a:srcRect/>
            <a:stretch>
              <a:fillRect l="-21000" r="-11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7DC8318F-17FC-B9F6-E96F-ED70FB43DB44}"/>
              </a:ext>
            </a:extLst>
          </p:cNvPr>
          <p:cNvSpPr>
            <a:spLocks noGrp="1"/>
          </p:cNvSpPr>
          <p:nvPr>
            <p:ph type="body" idx="1"/>
          </p:nvPr>
        </p:nvSpPr>
        <p:spPr>
          <a:xfrm>
            <a:off x="844550" y="3502060"/>
            <a:ext cx="4415427" cy="1289050"/>
          </a:xfrm>
        </p:spPr>
        <p:txBody>
          <a:bodyPr/>
          <a:lstStyle/>
          <a:p>
            <a:r>
              <a:rPr lang="en-US" b="1" dirty="0"/>
              <a:t>Meeting Name</a:t>
            </a:r>
          </a:p>
          <a:p>
            <a:r>
              <a:rPr lang="en-US" b="1" dirty="0"/>
              <a:t>Meeting Date</a:t>
            </a:r>
          </a:p>
        </p:txBody>
      </p:sp>
      <p:sp>
        <p:nvSpPr>
          <p:cNvPr id="6" name="Text Placeholder 5">
            <a:extLst>
              <a:ext uri="{FF2B5EF4-FFF2-40B4-BE49-F238E27FC236}">
                <a16:creationId xmlns:a16="http://schemas.microsoft.com/office/drawing/2014/main" id="{E960D788-6B33-7B13-CB00-6EB7BAB732A4}"/>
              </a:ext>
            </a:extLst>
          </p:cNvPr>
          <p:cNvSpPr>
            <a:spLocks noGrp="1"/>
          </p:cNvSpPr>
          <p:nvPr>
            <p:ph type="body" idx="10"/>
          </p:nvPr>
        </p:nvSpPr>
        <p:spPr/>
        <p:txBody>
          <a:bodyPr/>
          <a:lstStyle/>
          <a:p>
            <a:r>
              <a:rPr lang="en-US" b="0" dirty="0"/>
              <a:t>Last Revised February 2025</a:t>
            </a:r>
          </a:p>
        </p:txBody>
      </p:sp>
    </p:spTree>
    <p:extLst>
      <p:ext uri="{BB962C8B-B14F-4D97-AF65-F5344CB8AC3E}">
        <p14:creationId xmlns:p14="http://schemas.microsoft.com/office/powerpoint/2010/main" val="273724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156B55-7D7D-5DB5-1324-AC3E1151F843}"/>
              </a:ext>
              <a:ext uri="{C183D7F6-B498-43B3-948B-1728B52AA6E4}">
                <adec:decorative xmlns:adec="http://schemas.microsoft.com/office/drawing/2017/decorative" val="1"/>
              </a:ext>
            </a:extLst>
          </p:cNvPr>
          <p:cNvSpPr/>
          <p:nvPr/>
        </p:nvSpPr>
        <p:spPr>
          <a:xfrm>
            <a:off x="0" y="218364"/>
            <a:ext cx="12192000" cy="6428095"/>
          </a:xfrm>
          <a:prstGeom prst="rect">
            <a:avLst/>
          </a:prstGeom>
          <a:solidFill>
            <a:srgbClr val="F6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FCFB8F9-93B7-A4EC-22D8-F4D4B88D5F1F}"/>
              </a:ext>
              <a:ext uri="{C183D7F6-B498-43B3-948B-1728B52AA6E4}">
                <adec:decorative xmlns:adec="http://schemas.microsoft.com/office/drawing/2017/decorative" val="1"/>
              </a:ext>
            </a:extLst>
          </p:cNvPr>
          <p:cNvSpPr>
            <a:spLocks/>
          </p:cNvSpPr>
          <p:nvPr/>
        </p:nvSpPr>
        <p:spPr>
          <a:xfrm>
            <a:off x="615950" y="315686"/>
            <a:ext cx="10961914" cy="8348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Project Progress</a:t>
            </a:r>
          </a:p>
        </p:txBody>
      </p:sp>
      <p:pic>
        <p:nvPicPr>
          <p:cNvPr id="7" name="Picture 6">
            <a:extLst>
              <a:ext uri="{FF2B5EF4-FFF2-40B4-BE49-F238E27FC236}">
                <a16:creationId xmlns:a16="http://schemas.microsoft.com/office/drawing/2014/main" id="{DC0AA4A0-0483-8241-EF1B-1F54E10D3E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74858" y="3398255"/>
            <a:ext cx="10403006" cy="3144059"/>
          </a:xfrm>
          <a:prstGeom prst="rect">
            <a:avLst/>
          </a:prstGeom>
        </p:spPr>
      </p:pic>
      <p:sp>
        <p:nvSpPr>
          <p:cNvPr id="3" name="TextBox 2">
            <a:extLst>
              <a:ext uri="{FF2B5EF4-FFF2-40B4-BE49-F238E27FC236}">
                <a16:creationId xmlns:a16="http://schemas.microsoft.com/office/drawing/2014/main" id="{D6EC3FD9-21FE-7A7B-63B9-1CEBD62E4C39}"/>
              </a:ext>
              <a:ext uri="{C183D7F6-B498-43B3-948B-1728B52AA6E4}">
                <adec:decorative xmlns:adec="http://schemas.microsoft.com/office/drawing/2017/decorative" val="1"/>
              </a:ext>
            </a:extLst>
          </p:cNvPr>
          <p:cNvSpPr txBox="1"/>
          <p:nvPr/>
        </p:nvSpPr>
        <p:spPr>
          <a:xfrm>
            <a:off x="533400" y="1247822"/>
            <a:ext cx="8499389" cy="1658211"/>
          </a:xfrm>
          <a:prstGeom prst="rect">
            <a:avLst/>
          </a:prstGeom>
          <a:noFill/>
        </p:spPr>
        <p:txBody>
          <a:bodyPr wrap="square">
            <a:spAutoFit/>
          </a:bodyPr>
          <a:lstStyle/>
          <a:p>
            <a:pPr>
              <a:lnSpc>
                <a:spcPct val="108000"/>
              </a:lnSpc>
              <a:spcAft>
                <a:spcPts val="1200"/>
              </a:spcAft>
            </a:pPr>
            <a:r>
              <a:rPr lang="en-US" sz="2400" dirty="0">
                <a:solidFill>
                  <a:srgbClr val="000000"/>
                </a:solidFill>
                <a:latin typeface="Arial" panose="020B0604020202020204" pitchFamily="34" charset="0"/>
                <a:cs typeface="Arial" panose="020B0604020202020204" pitchFamily="34" charset="0"/>
              </a:rPr>
              <a:t>L</a:t>
            </a:r>
            <a:r>
              <a:rPr lang="en-US" sz="2400" b="0" i="0" dirty="0">
                <a:solidFill>
                  <a:srgbClr val="000000"/>
                </a:solidFill>
                <a:effectLst/>
                <a:latin typeface="Arial" panose="020B0604020202020204" pitchFamily="34" charset="0"/>
                <a:cs typeface="Arial" panose="020B0604020202020204" pitchFamily="34" charset="0"/>
              </a:rPr>
              <a:t>ocal and regional groups have studied this corridor for more than a decade. The project is now moving through the Federal Railroad Administration’s (FRA) </a:t>
            </a:r>
            <a:r>
              <a:rPr lang="en-US" sz="2400" dirty="0">
                <a:solidFill>
                  <a:srgbClr val="000000"/>
                </a:solidFill>
                <a:latin typeface="Arial" panose="020B0604020202020204" pitchFamily="34" charset="0"/>
                <a:cs typeface="Arial" panose="020B0604020202020204" pitchFamily="34" charset="0"/>
              </a:rPr>
              <a:t>Corridor ID Program, a </a:t>
            </a:r>
            <a:r>
              <a:rPr lang="en-US" sz="2400" b="0" i="0" dirty="0">
                <a:solidFill>
                  <a:srgbClr val="000000"/>
                </a:solidFill>
                <a:effectLst/>
                <a:latin typeface="Arial" panose="020B0604020202020204" pitchFamily="34" charset="0"/>
                <a:cs typeface="Arial" panose="020B0604020202020204" pitchFamily="34" charset="0"/>
              </a:rPr>
              <a:t>key step for obtaining federal funding for implementation. </a:t>
            </a:r>
          </a:p>
        </p:txBody>
      </p:sp>
      <p:sp>
        <p:nvSpPr>
          <p:cNvPr id="6" name="Rectangle 5">
            <a:extLst>
              <a:ext uri="{FF2B5EF4-FFF2-40B4-BE49-F238E27FC236}">
                <a16:creationId xmlns:a16="http://schemas.microsoft.com/office/drawing/2014/main" id="{F21ECE51-2E96-F9DC-8F45-B41F7A8B7FE4}"/>
              </a:ext>
              <a:ext uri="{C183D7F6-B498-43B3-948B-1728B52AA6E4}">
                <adec:decorative xmlns:adec="http://schemas.microsoft.com/office/drawing/2017/decorative" val="1"/>
              </a:ext>
            </a:extLst>
          </p:cNvPr>
          <p:cNvSpPr/>
          <p:nvPr/>
        </p:nvSpPr>
        <p:spPr>
          <a:xfrm>
            <a:off x="0" y="0"/>
            <a:ext cx="12193814" cy="6858000"/>
          </a:xfrm>
          <a:prstGeom prst="rect">
            <a:avLst/>
          </a:prstGeom>
          <a:solidFill>
            <a:srgbClr val="003057">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126D1EF-CD81-C312-A4A8-D67529DE1C34}"/>
              </a:ext>
              <a:ext uri="{C183D7F6-B498-43B3-948B-1728B52AA6E4}">
                <adec:decorative xmlns:adec="http://schemas.microsoft.com/office/drawing/2017/decorative" val="1"/>
              </a:ext>
            </a:extLst>
          </p:cNvPr>
          <p:cNvSpPr/>
          <p:nvPr/>
        </p:nvSpPr>
        <p:spPr>
          <a:xfrm>
            <a:off x="2126666" y="1717044"/>
            <a:ext cx="8499389" cy="3144059"/>
          </a:xfrm>
          <a:prstGeom prst="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D527B940-25C8-C3D6-6CAB-E9AC56755C7D}"/>
              </a:ext>
            </a:extLst>
          </p:cNvPr>
          <p:cNvSpPr txBox="1">
            <a:spLocks noGrp="1"/>
          </p:cNvSpPr>
          <p:nvPr>
            <p:ph type="title" idx="4294967295"/>
          </p:nvPr>
        </p:nvSpPr>
        <p:spPr>
          <a:xfrm>
            <a:off x="5110962" y="1934427"/>
            <a:ext cx="4873635" cy="461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Next Steps</a:t>
            </a:r>
          </a:p>
        </p:txBody>
      </p:sp>
      <p:sp>
        <p:nvSpPr>
          <p:cNvPr id="4" name="Title 3">
            <a:extLst>
              <a:ext uri="{FF2B5EF4-FFF2-40B4-BE49-F238E27FC236}">
                <a16:creationId xmlns:a16="http://schemas.microsoft.com/office/drawing/2014/main" id="{3D92C2F0-7A7A-3302-39AA-11B333439FA6}"/>
              </a:ext>
            </a:extLst>
          </p:cNvPr>
          <p:cNvSpPr txBox="1">
            <a:spLocks/>
          </p:cNvSpPr>
          <p:nvPr/>
        </p:nvSpPr>
        <p:spPr>
          <a:xfrm>
            <a:off x="5110962" y="2432729"/>
            <a:ext cx="4954372" cy="2210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8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City of Fort Wayne received a grant from the FRA to conduct Step 1 of the Corridor ID Program. </a:t>
            </a:r>
          </a:p>
          <a:p>
            <a:pPr marL="0" marR="0" lvl="0" indent="0" algn="l" defTabSz="914400" rtl="0" eaLnBrk="1" fontAlgn="auto" latinLnBrk="0" hangingPunct="1">
              <a:lnSpc>
                <a:spcPct val="108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Additional funding will be needed to move to Step 2.</a:t>
            </a:r>
          </a:p>
        </p:txBody>
      </p:sp>
      <p:pic>
        <p:nvPicPr>
          <p:cNvPr id="11" name="Graphic 10">
            <a:extLst>
              <a:ext uri="{FF2B5EF4-FFF2-40B4-BE49-F238E27FC236}">
                <a16:creationId xmlns:a16="http://schemas.microsoft.com/office/drawing/2014/main" id="{4C8A7D11-7EB4-D978-546A-B70D080390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2161" y="2113336"/>
            <a:ext cx="2333306" cy="2333306"/>
          </a:xfrm>
          <a:prstGeom prst="rect">
            <a:avLst/>
          </a:prstGeom>
        </p:spPr>
      </p:pic>
    </p:spTree>
    <p:extLst>
      <p:ext uri="{BB962C8B-B14F-4D97-AF65-F5344CB8AC3E}">
        <p14:creationId xmlns:p14="http://schemas.microsoft.com/office/powerpoint/2010/main" val="396027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E852-6CA2-A15E-1FF2-D477DE170168}"/>
              </a:ext>
            </a:extLst>
          </p:cNvPr>
          <p:cNvSpPr>
            <a:spLocks noGrp="1"/>
          </p:cNvSpPr>
          <p:nvPr>
            <p:ph type="title"/>
          </p:nvPr>
        </p:nvSpPr>
        <p:spPr/>
        <p:txBody>
          <a:bodyPr/>
          <a:lstStyle/>
          <a:p>
            <a:r>
              <a:rPr lang="en-US" dirty="0"/>
              <a:t>Project Cost</a:t>
            </a:r>
          </a:p>
        </p:txBody>
      </p:sp>
      <p:sp>
        <p:nvSpPr>
          <p:cNvPr id="5" name="TextBox 4">
            <a:extLst>
              <a:ext uri="{FF2B5EF4-FFF2-40B4-BE49-F238E27FC236}">
                <a16:creationId xmlns:a16="http://schemas.microsoft.com/office/drawing/2014/main" id="{5E079F46-E3FD-494D-0C02-63DBA033A6F1}"/>
              </a:ext>
            </a:extLst>
          </p:cNvPr>
          <p:cNvSpPr txBox="1"/>
          <p:nvPr/>
        </p:nvSpPr>
        <p:spPr>
          <a:xfrm>
            <a:off x="615950" y="1465883"/>
            <a:ext cx="5216960" cy="1658211"/>
          </a:xfrm>
          <a:prstGeom prst="rect">
            <a:avLst/>
          </a:prstGeom>
          <a:solidFill>
            <a:srgbClr val="FFFFFF">
              <a:alpha val="50196"/>
            </a:srgbClr>
          </a:solidFill>
        </p:spPr>
        <p:txBody>
          <a:bodyPr wrap="square">
            <a:spAutoFit/>
          </a:bodyPr>
          <a:lstStyle/>
          <a:p>
            <a:pPr>
              <a:lnSpc>
                <a:spcPct val="108000"/>
              </a:lnSpc>
              <a:spcAft>
                <a:spcPts val="1200"/>
              </a:spcAft>
            </a:pPr>
            <a:r>
              <a:rPr lang="en-US" sz="2400" dirty="0">
                <a:solidFill>
                  <a:srgbClr val="000000"/>
                </a:solidFill>
                <a:latin typeface="Arial" panose="020B0604020202020204" pitchFamily="34" charset="0"/>
                <a:cs typeface="Arial" panose="020B0604020202020204" pitchFamily="34" charset="0"/>
              </a:rPr>
              <a:t>The cost to implement the project will be determined in future phases of the project. Much of the funding is anticipated to come from the FRA. </a:t>
            </a:r>
          </a:p>
        </p:txBody>
      </p:sp>
      <p:sp>
        <p:nvSpPr>
          <p:cNvPr id="11" name="TextBox 10">
            <a:extLst>
              <a:ext uri="{FF2B5EF4-FFF2-40B4-BE49-F238E27FC236}">
                <a16:creationId xmlns:a16="http://schemas.microsoft.com/office/drawing/2014/main" id="{668700F0-3452-9937-A2F3-5FFD01313C35}"/>
              </a:ext>
            </a:extLst>
          </p:cNvPr>
          <p:cNvSpPr txBox="1"/>
          <p:nvPr/>
        </p:nvSpPr>
        <p:spPr>
          <a:xfrm>
            <a:off x="615949" y="4019432"/>
            <a:ext cx="4710857" cy="461665"/>
          </a:xfrm>
          <a:prstGeom prst="rect">
            <a:avLst/>
          </a:prstGeom>
          <a:noFill/>
        </p:spPr>
        <p:txBody>
          <a:bodyPr wrap="square">
            <a:spAutoFit/>
          </a:bodyPr>
          <a:lstStyle/>
          <a:p>
            <a:r>
              <a:rPr lang="en-US" sz="2400" b="1" dirty="0">
                <a:solidFill>
                  <a:schemeClr val="accent1"/>
                </a:solidFill>
                <a:latin typeface="Arial" panose="020B0604020202020204" pitchFamily="34" charset="0"/>
                <a:cs typeface="Arial" panose="020B0604020202020204" pitchFamily="34" charset="0"/>
              </a:rPr>
              <a:t>IMPLEMENTATION COST</a:t>
            </a:r>
          </a:p>
        </p:txBody>
      </p:sp>
      <p:sp>
        <p:nvSpPr>
          <p:cNvPr id="7" name="TextBox 6">
            <a:extLst>
              <a:ext uri="{FF2B5EF4-FFF2-40B4-BE49-F238E27FC236}">
                <a16:creationId xmlns:a16="http://schemas.microsoft.com/office/drawing/2014/main" id="{4F71B8EE-5850-B268-62B2-274E65CE415E}"/>
              </a:ext>
            </a:extLst>
          </p:cNvPr>
          <p:cNvSpPr txBox="1"/>
          <p:nvPr/>
        </p:nvSpPr>
        <p:spPr>
          <a:xfrm>
            <a:off x="644420" y="4782529"/>
            <a:ext cx="2326957" cy="1015663"/>
          </a:xfrm>
          <a:prstGeom prst="rect">
            <a:avLst/>
          </a:prstGeom>
          <a:noFill/>
        </p:spPr>
        <p:txBody>
          <a:bodyPr wrap="square">
            <a:spAutoFit/>
          </a:bodyPr>
          <a:lstStyle/>
          <a:p>
            <a:r>
              <a:rPr lang="en-US" sz="4000" b="1" dirty="0">
                <a:solidFill>
                  <a:schemeClr val="accent1"/>
                </a:solidFill>
                <a:latin typeface="Arial" panose="020B0604020202020204" pitchFamily="34" charset="0"/>
                <a:ea typeface="+mj-ea"/>
                <a:cs typeface="Arial" panose="020B0604020202020204" pitchFamily="34" charset="0"/>
              </a:rPr>
              <a:t>TBD</a:t>
            </a:r>
            <a:br>
              <a:rPr lang="en-US" sz="4000" b="1" dirty="0">
                <a:solidFill>
                  <a:schemeClr val="accent1"/>
                </a:solidFill>
                <a:latin typeface="Arial" panose="020B0604020202020204" pitchFamily="34" charset="0"/>
                <a:ea typeface="+mj-ea"/>
                <a:cs typeface="Arial" panose="020B0604020202020204" pitchFamily="34" charset="0"/>
              </a:rPr>
            </a:br>
            <a:r>
              <a:rPr lang="en-US" sz="2000" dirty="0">
                <a:solidFill>
                  <a:schemeClr val="accent1"/>
                </a:solidFill>
                <a:latin typeface="Arial" panose="020B0604020202020204" pitchFamily="34" charset="0"/>
                <a:cs typeface="Arial" panose="020B0604020202020204" pitchFamily="34" charset="0"/>
              </a:rPr>
              <a:t>to be determined</a:t>
            </a:r>
          </a:p>
        </p:txBody>
      </p:sp>
      <p:sp>
        <p:nvSpPr>
          <p:cNvPr id="10" name="Flowchart: Terminator 9">
            <a:extLst>
              <a:ext uri="{FF2B5EF4-FFF2-40B4-BE49-F238E27FC236}">
                <a16:creationId xmlns:a16="http://schemas.microsoft.com/office/drawing/2014/main" id="{036149B6-83A2-60B1-0377-E97F4CCF7E35}"/>
              </a:ext>
              <a:ext uri="{C183D7F6-B498-43B3-948B-1728B52AA6E4}">
                <adec:decorative xmlns:adec="http://schemas.microsoft.com/office/drawing/2017/decorative" val="1"/>
              </a:ext>
            </a:extLst>
          </p:cNvPr>
          <p:cNvSpPr/>
          <p:nvPr/>
        </p:nvSpPr>
        <p:spPr>
          <a:xfrm>
            <a:off x="719509" y="4632933"/>
            <a:ext cx="400208" cy="88700"/>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C5F6123F-8878-8FB1-E042-407B07A5B4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778485" y="733093"/>
            <a:ext cx="4542456" cy="4542456"/>
          </a:xfrm>
          <a:prstGeom prst="rect">
            <a:avLst/>
          </a:prstGeom>
        </p:spPr>
      </p:pic>
    </p:spTree>
    <p:extLst>
      <p:ext uri="{BB962C8B-B14F-4D97-AF65-F5344CB8AC3E}">
        <p14:creationId xmlns:p14="http://schemas.microsoft.com/office/powerpoint/2010/main" val="2117660459"/>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41F6B9-1435-2185-73A4-BC2848C83FF9}"/>
              </a:ext>
              <a:ext uri="{C183D7F6-B498-43B3-948B-1728B52AA6E4}">
                <adec:decorative xmlns:adec="http://schemas.microsoft.com/office/drawing/2017/decorative" val="1"/>
              </a:ext>
            </a:extLst>
          </p:cNvPr>
          <p:cNvSpPr/>
          <p:nvPr/>
        </p:nvSpPr>
        <p:spPr>
          <a:xfrm>
            <a:off x="0" y="1272292"/>
            <a:ext cx="12192000" cy="4359251"/>
          </a:xfrm>
          <a:prstGeom prst="rect">
            <a:avLst/>
          </a:prstGeom>
          <a:solidFill>
            <a:srgbClr val="E8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7D8439F5-0618-92B6-66AA-B185DB8CE249}"/>
              </a:ext>
            </a:extLst>
          </p:cNvPr>
          <p:cNvSpPr>
            <a:spLocks noGrp="1"/>
          </p:cNvSpPr>
          <p:nvPr>
            <p:ph type="title"/>
          </p:nvPr>
        </p:nvSpPr>
        <p:spPr>
          <a:xfrm>
            <a:off x="615950" y="315686"/>
            <a:ext cx="8384064" cy="834814"/>
          </a:xfrm>
        </p:spPr>
        <p:txBody>
          <a:bodyPr/>
          <a:lstStyle/>
          <a:p>
            <a:r>
              <a:rPr lang="en-US" dirty="0"/>
              <a:t>Population &amp; Job Growth</a:t>
            </a:r>
          </a:p>
        </p:txBody>
      </p:sp>
      <p:pic>
        <p:nvPicPr>
          <p:cNvPr id="8" name="Picture 7" descr="Map showing anticipated population and employment data in 2040 for key cities along the corridor - including employment growth of between 12% and 22% and population change from a decrease of 3% to an increase of 25%.">
            <a:extLst>
              <a:ext uri="{FF2B5EF4-FFF2-40B4-BE49-F238E27FC236}">
                <a16:creationId xmlns:a16="http://schemas.microsoft.com/office/drawing/2014/main" id="{2FB43391-CB99-5B24-77A5-2FA384ECD50E}"/>
              </a:ext>
            </a:extLst>
          </p:cNvPr>
          <p:cNvPicPr>
            <a:picLocks noChangeAspect="1"/>
          </p:cNvPicPr>
          <p:nvPr/>
        </p:nvPicPr>
        <p:blipFill rotWithShape="1">
          <a:blip r:embed="rId2"/>
          <a:srcRect l="11041" t="16174" r="2333" b="882"/>
          <a:stretch/>
        </p:blipFill>
        <p:spPr>
          <a:xfrm>
            <a:off x="1" y="1287533"/>
            <a:ext cx="6240779" cy="4313416"/>
          </a:xfrm>
          <a:prstGeom prst="rect">
            <a:avLst/>
          </a:prstGeom>
        </p:spPr>
      </p:pic>
      <p:sp>
        <p:nvSpPr>
          <p:cNvPr id="3" name="TextBox 2">
            <a:extLst>
              <a:ext uri="{FF2B5EF4-FFF2-40B4-BE49-F238E27FC236}">
                <a16:creationId xmlns:a16="http://schemas.microsoft.com/office/drawing/2014/main" id="{F4506B7F-98C6-210B-7FF0-7F82C9732D19}"/>
              </a:ext>
            </a:extLst>
          </p:cNvPr>
          <p:cNvSpPr txBox="1"/>
          <p:nvPr/>
        </p:nvSpPr>
        <p:spPr>
          <a:xfrm>
            <a:off x="5495784" y="1370378"/>
            <a:ext cx="6014898" cy="1658211"/>
          </a:xfrm>
          <a:prstGeom prst="rect">
            <a:avLst/>
          </a:prstGeom>
          <a:noFill/>
        </p:spPr>
        <p:txBody>
          <a:bodyPr wrap="square">
            <a:spAutoFit/>
          </a:bodyPr>
          <a:lstStyle/>
          <a:p>
            <a:pPr>
              <a:lnSpc>
                <a:spcPct val="108000"/>
              </a:lnSpc>
            </a:pPr>
            <a:r>
              <a:rPr lang="en-US" sz="2400" dirty="0">
                <a:solidFill>
                  <a:schemeClr val="accent1"/>
                </a:solidFill>
                <a:latin typeface="Arial" panose="020B0604020202020204" pitchFamily="34" charset="0"/>
                <a:ea typeface="+mj-ea"/>
                <a:cs typeface="Arial" panose="020B0604020202020204" pitchFamily="34" charset="0"/>
              </a:rPr>
              <a:t>This corridor is expected to see significant population and job growth over time, generating a strong market for passenger rail service.</a:t>
            </a:r>
            <a:endParaRPr lang="en-US" sz="2400" dirty="0">
              <a:solidFill>
                <a:schemeClr val="accen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CA5881D-56BA-3048-CBAD-CF5E3D93D18B}"/>
              </a:ext>
            </a:extLst>
          </p:cNvPr>
          <p:cNvSpPr txBox="1"/>
          <p:nvPr/>
        </p:nvSpPr>
        <p:spPr>
          <a:xfrm>
            <a:off x="5625465" y="3429000"/>
            <a:ext cx="7421880" cy="461665"/>
          </a:xfrm>
          <a:prstGeom prst="rect">
            <a:avLst/>
          </a:prstGeom>
          <a:noFill/>
        </p:spPr>
        <p:txBody>
          <a:bodyPr wrap="square">
            <a:spAutoFit/>
          </a:bodyPr>
          <a:lstStyle/>
          <a:p>
            <a:r>
              <a:rPr lang="en-US" sz="2400" b="1" dirty="0">
                <a:solidFill>
                  <a:schemeClr val="accent1"/>
                </a:solidFill>
                <a:latin typeface="Arial" panose="020B0604020202020204" pitchFamily="34" charset="0"/>
                <a:cs typeface="Arial" panose="020B0604020202020204" pitchFamily="34" charset="0"/>
              </a:rPr>
              <a:t>BY THE YEAR 2040</a:t>
            </a:r>
          </a:p>
        </p:txBody>
      </p:sp>
      <p:sp>
        <p:nvSpPr>
          <p:cNvPr id="9" name="TextBox 8">
            <a:extLst>
              <a:ext uri="{FF2B5EF4-FFF2-40B4-BE49-F238E27FC236}">
                <a16:creationId xmlns:a16="http://schemas.microsoft.com/office/drawing/2014/main" id="{6E9AFBCE-84A7-ABFB-EF06-3E4CA4CF6D24}"/>
              </a:ext>
            </a:extLst>
          </p:cNvPr>
          <p:cNvSpPr txBox="1"/>
          <p:nvPr/>
        </p:nvSpPr>
        <p:spPr>
          <a:xfrm>
            <a:off x="5625465" y="4164183"/>
            <a:ext cx="2619375" cy="1323439"/>
          </a:xfrm>
          <a:prstGeom prst="rect">
            <a:avLst/>
          </a:prstGeom>
          <a:noFill/>
        </p:spPr>
        <p:txBody>
          <a:bodyPr wrap="square">
            <a:spAutoFit/>
          </a:bodyPr>
          <a:lstStyle/>
          <a:p>
            <a:r>
              <a:rPr lang="en-US" sz="4000" b="1" dirty="0">
                <a:solidFill>
                  <a:schemeClr val="accent1"/>
                </a:solidFill>
                <a:latin typeface="Arial" panose="020B0604020202020204" pitchFamily="34" charset="0"/>
                <a:ea typeface="+mj-ea"/>
                <a:cs typeface="Arial" panose="020B0604020202020204" pitchFamily="34" charset="0"/>
              </a:rPr>
              <a:t>3 million</a:t>
            </a:r>
            <a:br>
              <a:rPr lang="en-US" sz="4000" b="1" dirty="0">
                <a:solidFill>
                  <a:schemeClr val="accent1"/>
                </a:solidFill>
                <a:latin typeface="Arial" panose="020B0604020202020204" pitchFamily="34" charset="0"/>
                <a:ea typeface="+mj-ea"/>
                <a:cs typeface="Arial" panose="020B0604020202020204" pitchFamily="34" charset="0"/>
              </a:rPr>
            </a:br>
            <a:r>
              <a:rPr lang="en-US" sz="2000" dirty="0">
                <a:solidFill>
                  <a:schemeClr val="accent1"/>
                </a:solidFill>
                <a:latin typeface="Arial" panose="020B0604020202020204" pitchFamily="34" charset="0"/>
                <a:cs typeface="Arial" panose="020B0604020202020204" pitchFamily="34" charset="0"/>
              </a:rPr>
              <a:t>more people living along the route</a:t>
            </a:r>
          </a:p>
        </p:txBody>
      </p:sp>
      <p:sp>
        <p:nvSpPr>
          <p:cNvPr id="12" name="TextBox 11">
            <a:extLst>
              <a:ext uri="{FF2B5EF4-FFF2-40B4-BE49-F238E27FC236}">
                <a16:creationId xmlns:a16="http://schemas.microsoft.com/office/drawing/2014/main" id="{20A98420-2C0B-BE23-9F70-5323B1C3F7A4}"/>
              </a:ext>
            </a:extLst>
          </p:cNvPr>
          <p:cNvSpPr txBox="1"/>
          <p:nvPr/>
        </p:nvSpPr>
        <p:spPr>
          <a:xfrm>
            <a:off x="8924925" y="4164183"/>
            <a:ext cx="2326957" cy="1323439"/>
          </a:xfrm>
          <a:prstGeom prst="rect">
            <a:avLst/>
          </a:prstGeom>
          <a:noFill/>
        </p:spPr>
        <p:txBody>
          <a:bodyPr wrap="square">
            <a:spAutoFit/>
          </a:bodyPr>
          <a:lstStyle/>
          <a:p>
            <a:r>
              <a:rPr lang="en-US" sz="4000" b="1" dirty="0">
                <a:solidFill>
                  <a:schemeClr val="accent1"/>
                </a:solidFill>
                <a:latin typeface="Arial" panose="020B0604020202020204" pitchFamily="34" charset="0"/>
                <a:ea typeface="+mj-ea"/>
                <a:cs typeface="Arial" panose="020B0604020202020204" pitchFamily="34" charset="0"/>
              </a:rPr>
              <a:t>1 million</a:t>
            </a:r>
            <a:br>
              <a:rPr lang="en-US" sz="4000" b="1" dirty="0">
                <a:solidFill>
                  <a:schemeClr val="accent1"/>
                </a:solidFill>
                <a:latin typeface="Arial" panose="020B0604020202020204" pitchFamily="34" charset="0"/>
                <a:ea typeface="+mj-ea"/>
                <a:cs typeface="Arial" panose="020B0604020202020204" pitchFamily="34" charset="0"/>
              </a:rPr>
            </a:br>
            <a:r>
              <a:rPr lang="en-US" sz="2000" dirty="0">
                <a:solidFill>
                  <a:schemeClr val="accent1"/>
                </a:solidFill>
                <a:latin typeface="Arial" panose="020B0604020202020204" pitchFamily="34" charset="0"/>
                <a:cs typeface="Arial" panose="020B0604020202020204" pitchFamily="34" charset="0"/>
              </a:rPr>
              <a:t>new</a:t>
            </a:r>
            <a:r>
              <a:rPr lang="en-US" sz="1800" b="1" dirty="0">
                <a:solidFill>
                  <a:schemeClr val="accent1"/>
                </a:solidFill>
                <a:latin typeface="Arial" panose="020B0604020202020204" pitchFamily="34" charset="0"/>
                <a:ea typeface="+mj-ea"/>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jobs </a:t>
            </a:r>
            <a:br>
              <a:rPr lang="en-US" sz="2000" dirty="0">
                <a:solidFill>
                  <a:schemeClr val="accent1"/>
                </a:solidFill>
                <a:latin typeface="Arial" panose="020B0604020202020204" pitchFamily="34" charset="0"/>
                <a:cs typeface="Arial" panose="020B0604020202020204" pitchFamily="34" charset="0"/>
              </a:rPr>
            </a:br>
            <a:r>
              <a:rPr lang="en-US" sz="2000" dirty="0">
                <a:solidFill>
                  <a:schemeClr val="accent1"/>
                </a:solidFill>
                <a:latin typeface="Arial" panose="020B0604020202020204" pitchFamily="34" charset="0"/>
                <a:cs typeface="Arial" panose="020B0604020202020204" pitchFamily="34" charset="0"/>
              </a:rPr>
              <a:t>along the route</a:t>
            </a:r>
          </a:p>
        </p:txBody>
      </p:sp>
      <p:sp>
        <p:nvSpPr>
          <p:cNvPr id="6" name="TextBox 5">
            <a:extLst>
              <a:ext uri="{FF2B5EF4-FFF2-40B4-BE49-F238E27FC236}">
                <a16:creationId xmlns:a16="http://schemas.microsoft.com/office/drawing/2014/main" id="{1CE6455D-AF16-8AA0-C401-68C1DCE13D92}"/>
              </a:ext>
            </a:extLst>
          </p:cNvPr>
          <p:cNvSpPr txBox="1"/>
          <p:nvPr/>
        </p:nvSpPr>
        <p:spPr>
          <a:xfrm>
            <a:off x="615950" y="5692620"/>
            <a:ext cx="10055636" cy="307777"/>
          </a:xfrm>
          <a:prstGeom prst="rect">
            <a:avLst/>
          </a:prstGeom>
          <a:noFill/>
        </p:spPr>
        <p:txBody>
          <a:bodyPr wrap="square">
            <a:spAutoFit/>
          </a:bodyPr>
          <a:lstStyle/>
          <a:p>
            <a:r>
              <a:rPr lang="en-US" sz="1400" dirty="0">
                <a:solidFill>
                  <a:schemeClr val="accent1"/>
                </a:solidFill>
                <a:latin typeface="Arial" panose="020B0604020202020204" pitchFamily="34" charset="0"/>
                <a:cs typeface="Arial" panose="020B0604020202020204" pitchFamily="34" charset="0"/>
              </a:rPr>
              <a:t>Source: Rapid Speed Transportation Initiative (RSTI) Existing Conditions &amp; Market Analysis, 2019</a:t>
            </a:r>
          </a:p>
        </p:txBody>
      </p:sp>
      <p:sp>
        <p:nvSpPr>
          <p:cNvPr id="15" name="Flowchart: Terminator 14">
            <a:extLst>
              <a:ext uri="{FF2B5EF4-FFF2-40B4-BE49-F238E27FC236}">
                <a16:creationId xmlns:a16="http://schemas.microsoft.com/office/drawing/2014/main" id="{2751B24B-F827-81FF-FB57-FF75B6FA4233}"/>
              </a:ext>
              <a:ext uri="{C183D7F6-B498-43B3-948B-1728B52AA6E4}">
                <adec:decorative xmlns:adec="http://schemas.microsoft.com/office/drawing/2017/decorative" val="1"/>
              </a:ext>
            </a:extLst>
          </p:cNvPr>
          <p:cNvSpPr/>
          <p:nvPr/>
        </p:nvSpPr>
        <p:spPr>
          <a:xfrm>
            <a:off x="5695792" y="4014587"/>
            <a:ext cx="400208" cy="88700"/>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C0216301-853F-D3DE-F493-10E1981D398E}"/>
              </a:ext>
              <a:ext uri="{C183D7F6-B498-43B3-948B-1728B52AA6E4}">
                <adec:decorative xmlns:adec="http://schemas.microsoft.com/office/drawing/2017/decorative" val="1"/>
              </a:ext>
            </a:extLst>
          </p:cNvPr>
          <p:cNvSpPr/>
          <p:nvPr/>
        </p:nvSpPr>
        <p:spPr>
          <a:xfrm>
            <a:off x="9000014" y="4014587"/>
            <a:ext cx="400208" cy="88700"/>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713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BA79CD-B6C2-BE37-102B-393F9BA74543}"/>
              </a:ext>
              <a:ext uri="{C183D7F6-B498-43B3-948B-1728B52AA6E4}">
                <adec:decorative xmlns:adec="http://schemas.microsoft.com/office/drawing/2017/decorative" val="1"/>
              </a:ext>
            </a:extLst>
          </p:cNvPr>
          <p:cNvSpPr/>
          <p:nvPr/>
        </p:nvSpPr>
        <p:spPr>
          <a:xfrm>
            <a:off x="0" y="1285447"/>
            <a:ext cx="12192000" cy="5388390"/>
          </a:xfrm>
          <a:prstGeom prst="rect">
            <a:avLst/>
          </a:prstGeom>
          <a:solidFill>
            <a:srgbClr val="F6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itle 2">
            <a:extLst>
              <a:ext uri="{FF2B5EF4-FFF2-40B4-BE49-F238E27FC236}">
                <a16:creationId xmlns:a16="http://schemas.microsoft.com/office/drawing/2014/main" id="{D673355A-A958-00F6-5B29-9FB01604B8FC}"/>
              </a:ext>
            </a:extLst>
          </p:cNvPr>
          <p:cNvSpPr>
            <a:spLocks noGrp="1"/>
          </p:cNvSpPr>
          <p:nvPr>
            <p:ph type="title"/>
          </p:nvPr>
        </p:nvSpPr>
        <p:spPr/>
        <p:txBody>
          <a:bodyPr/>
          <a:lstStyle/>
          <a:p>
            <a:r>
              <a:rPr lang="en-US" dirty="0"/>
              <a:t>What Passenger Rail Can Do</a:t>
            </a:r>
          </a:p>
        </p:txBody>
      </p:sp>
      <p:pic>
        <p:nvPicPr>
          <p:cNvPr id="10" name="Picture 9" descr="Improve Connectivity. Connecting new cities to the passenger rail network helps people get to major destinations across the U.S. Increase Travel Efficiency. According to the FRA, passenger rail is up to 46% more efficient than driving and 34% more efficient than flying. &#10;Support&#10;Economic Growth&#10;Passenger rail can help people get to the 1 million new jobs in this corridor projected by MORPC by 2040.">
            <a:extLst>
              <a:ext uri="{FF2B5EF4-FFF2-40B4-BE49-F238E27FC236}">
                <a16:creationId xmlns:a16="http://schemas.microsoft.com/office/drawing/2014/main" id="{61429F11-5FE8-382E-38E0-C708E66F6A5B}"/>
              </a:ext>
            </a:extLst>
          </p:cNvPr>
          <p:cNvPicPr>
            <a:picLocks noChangeAspect="1"/>
          </p:cNvPicPr>
          <p:nvPr/>
        </p:nvPicPr>
        <p:blipFill>
          <a:blip r:embed="rId3"/>
          <a:stretch>
            <a:fillRect/>
          </a:stretch>
        </p:blipFill>
        <p:spPr>
          <a:xfrm>
            <a:off x="0" y="2415545"/>
            <a:ext cx="12192000" cy="2873934"/>
          </a:xfrm>
          <a:prstGeom prst="rect">
            <a:avLst/>
          </a:prstGeom>
        </p:spPr>
      </p:pic>
    </p:spTree>
    <p:extLst>
      <p:ext uri="{BB962C8B-B14F-4D97-AF65-F5344CB8AC3E}">
        <p14:creationId xmlns:p14="http://schemas.microsoft.com/office/powerpoint/2010/main" val="136381303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7B71-1384-6FC0-9CB2-DE114562D9B3}"/>
              </a:ext>
            </a:extLst>
          </p:cNvPr>
          <p:cNvSpPr>
            <a:spLocks noGrp="1"/>
          </p:cNvSpPr>
          <p:nvPr>
            <p:ph type="title"/>
          </p:nvPr>
        </p:nvSpPr>
        <p:spPr>
          <a:xfrm>
            <a:off x="615950" y="315686"/>
            <a:ext cx="9636088" cy="834814"/>
          </a:xfrm>
        </p:spPr>
        <p:txBody>
          <a:bodyPr/>
          <a:lstStyle/>
          <a:p>
            <a:r>
              <a:rPr lang="en-US" dirty="0"/>
              <a:t>Passenger Rail Network</a:t>
            </a:r>
          </a:p>
        </p:txBody>
      </p:sp>
      <p:sp>
        <p:nvSpPr>
          <p:cNvPr id="4" name="Rectangle 3">
            <a:extLst>
              <a:ext uri="{FF2B5EF4-FFF2-40B4-BE49-F238E27FC236}">
                <a16:creationId xmlns:a16="http://schemas.microsoft.com/office/drawing/2014/main" id="{4ABA10D9-0392-4B29-CE96-C4077C593240}"/>
              </a:ext>
              <a:ext uri="{C183D7F6-B498-43B3-948B-1728B52AA6E4}">
                <adec:decorative xmlns:adec="http://schemas.microsoft.com/office/drawing/2017/decorative" val="1"/>
              </a:ext>
            </a:extLst>
          </p:cNvPr>
          <p:cNvSpPr/>
          <p:nvPr/>
        </p:nvSpPr>
        <p:spPr>
          <a:xfrm>
            <a:off x="0" y="1343823"/>
            <a:ext cx="12192000" cy="4363677"/>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dirty="0"/>
          </a:p>
        </p:txBody>
      </p:sp>
      <p:pic>
        <p:nvPicPr>
          <p:cNvPr id="8" name="Picture 7" descr="Map of region including the Midwest Connect route and other passenger rail routes planned for the region.">
            <a:extLst>
              <a:ext uri="{FF2B5EF4-FFF2-40B4-BE49-F238E27FC236}">
                <a16:creationId xmlns:a16="http://schemas.microsoft.com/office/drawing/2014/main" id="{E93359CB-16F3-46B1-349A-1C0462B08CB7}"/>
              </a:ext>
            </a:extLst>
          </p:cNvPr>
          <p:cNvPicPr>
            <a:picLocks noChangeAspect="1"/>
          </p:cNvPicPr>
          <p:nvPr/>
        </p:nvPicPr>
        <p:blipFill>
          <a:blip r:embed="rId3"/>
          <a:srcRect l="-152" r="77"/>
          <a:stretch/>
        </p:blipFill>
        <p:spPr>
          <a:xfrm>
            <a:off x="0" y="1343823"/>
            <a:ext cx="8187220" cy="4363677"/>
          </a:xfrm>
          <a:prstGeom prst="rect">
            <a:avLst/>
          </a:prstGeom>
        </p:spPr>
      </p:pic>
      <p:pic>
        <p:nvPicPr>
          <p:cNvPr id="9" name="Picture 8">
            <a:extLst>
              <a:ext uri="{FF2B5EF4-FFF2-40B4-BE49-F238E27FC236}">
                <a16:creationId xmlns:a16="http://schemas.microsoft.com/office/drawing/2014/main" id="{861015EE-761C-4CFA-19B3-7C2F4095FCD9}"/>
              </a:ext>
              <a:ext uri="{C183D7F6-B498-43B3-948B-1728B52AA6E4}">
                <adec:decorative xmlns:adec="http://schemas.microsoft.com/office/drawing/2017/decorative" val="1"/>
              </a:ext>
            </a:extLst>
          </p:cNvPr>
          <p:cNvPicPr>
            <a:picLocks noChangeAspect="1"/>
          </p:cNvPicPr>
          <p:nvPr/>
        </p:nvPicPr>
        <p:blipFill rotWithShape="1">
          <a:blip r:embed="rId4"/>
          <a:srcRect l="70178" t="2639" r="1060" b="76525"/>
          <a:stretch/>
        </p:blipFill>
        <p:spPr>
          <a:xfrm>
            <a:off x="691871" y="5261936"/>
            <a:ext cx="2354867" cy="1280378"/>
          </a:xfrm>
          <a:prstGeom prst="rect">
            <a:avLst/>
          </a:prstGeom>
        </p:spPr>
      </p:pic>
      <p:sp>
        <p:nvSpPr>
          <p:cNvPr id="5" name="TextBox 2">
            <a:extLst>
              <a:ext uri="{FF2B5EF4-FFF2-40B4-BE49-F238E27FC236}">
                <a16:creationId xmlns:a16="http://schemas.microsoft.com/office/drawing/2014/main" id="{280237D7-4262-759E-DFAF-E276C29FD82B}"/>
              </a:ext>
            </a:extLst>
          </p:cNvPr>
          <p:cNvSpPr txBox="1"/>
          <p:nvPr/>
        </p:nvSpPr>
        <p:spPr>
          <a:xfrm>
            <a:off x="8739001" y="1699327"/>
            <a:ext cx="2901217" cy="36526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8000"/>
              </a:lnSpc>
            </a:pPr>
            <a:r>
              <a:rPr lang="en-US" sz="2400" dirty="0">
                <a:solidFill>
                  <a:schemeClr val="bg1"/>
                </a:solidFill>
                <a:latin typeface="Arial" panose="020B0604020202020204" pitchFamily="34" charset="0"/>
                <a:ea typeface="+mj-ea"/>
                <a:cs typeface="Arial" panose="020B0604020202020204" pitchFamily="34" charset="0"/>
              </a:rPr>
              <a:t>Planning efforts for several corridors are moving forward at the same time.</a:t>
            </a:r>
          </a:p>
          <a:p>
            <a:pPr>
              <a:lnSpc>
                <a:spcPct val="108000"/>
              </a:lnSpc>
            </a:pPr>
            <a:endParaRPr lang="en-US" sz="2400" dirty="0">
              <a:solidFill>
                <a:schemeClr val="bg1"/>
              </a:solidFill>
              <a:latin typeface="Arial" panose="020B0604020202020204" pitchFamily="34" charset="0"/>
              <a:ea typeface="+mj-ea"/>
              <a:cs typeface="Arial" panose="020B0604020202020204" pitchFamily="34" charset="0"/>
            </a:endParaRPr>
          </a:p>
          <a:p>
            <a:pPr>
              <a:lnSpc>
                <a:spcPct val="108000"/>
              </a:lnSpc>
            </a:pPr>
            <a:r>
              <a:rPr lang="en-US" sz="2400" dirty="0">
                <a:solidFill>
                  <a:schemeClr val="bg1"/>
                </a:solidFill>
                <a:latin typeface="Arial" panose="020B0604020202020204" pitchFamily="34" charset="0"/>
                <a:ea typeface="+mj-ea"/>
                <a:cs typeface="Arial" panose="020B0604020202020204" pitchFamily="34" charset="0"/>
              </a:rPr>
              <a:t>Collaboration across the passenger rail network is critical.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976581"/>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A0F34D6-0D91-BCB7-1FD4-DCB7A6D895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371" y="1322302"/>
            <a:ext cx="4542456" cy="4542456"/>
          </a:xfrm>
          <a:prstGeom prst="rect">
            <a:avLst/>
          </a:prstGeom>
        </p:spPr>
      </p:pic>
      <p:sp>
        <p:nvSpPr>
          <p:cNvPr id="2" name="Title 1">
            <a:extLst>
              <a:ext uri="{FF2B5EF4-FFF2-40B4-BE49-F238E27FC236}">
                <a16:creationId xmlns:a16="http://schemas.microsoft.com/office/drawing/2014/main" id="{C268EA32-1244-838B-95A0-80745DE04B32}"/>
              </a:ext>
            </a:extLst>
          </p:cNvPr>
          <p:cNvSpPr>
            <a:spLocks noGrp="1"/>
          </p:cNvSpPr>
          <p:nvPr>
            <p:ph type="title"/>
          </p:nvPr>
        </p:nvSpPr>
        <p:spPr>
          <a:xfrm>
            <a:off x="615950" y="315686"/>
            <a:ext cx="9101256" cy="834814"/>
          </a:xfrm>
        </p:spPr>
        <p:txBody>
          <a:bodyPr/>
          <a:lstStyle/>
          <a:p>
            <a:r>
              <a:rPr lang="en-US" dirty="0"/>
              <a:t>Vision Statement </a:t>
            </a:r>
            <a:r>
              <a:rPr lang="en-US" b="0" i="1" dirty="0"/>
              <a:t>– Draft</a:t>
            </a:r>
          </a:p>
        </p:txBody>
      </p:sp>
      <p:sp>
        <p:nvSpPr>
          <p:cNvPr id="3" name="Content Placeholder 2">
            <a:extLst>
              <a:ext uri="{FF2B5EF4-FFF2-40B4-BE49-F238E27FC236}">
                <a16:creationId xmlns:a16="http://schemas.microsoft.com/office/drawing/2014/main" id="{0E9F60CA-9582-0365-E345-92AE54629E7E}"/>
              </a:ext>
            </a:extLst>
          </p:cNvPr>
          <p:cNvSpPr>
            <a:spLocks noGrp="1"/>
          </p:cNvSpPr>
          <p:nvPr>
            <p:ph idx="1"/>
          </p:nvPr>
        </p:nvSpPr>
        <p:spPr>
          <a:xfrm>
            <a:off x="620486" y="1473769"/>
            <a:ext cx="6053269" cy="4204122"/>
          </a:xfrm>
          <a:solidFill>
            <a:srgbClr val="FFFFFF">
              <a:alpha val="50196"/>
            </a:srgbClr>
          </a:solidFill>
        </p:spPr>
        <p:txBody>
          <a:bodyPr>
            <a:noAutofit/>
          </a:bodyPr>
          <a:lstStyle/>
          <a:p>
            <a:pPr marL="0" indent="0">
              <a:lnSpc>
                <a:spcPct val="108000"/>
              </a:lnSpc>
              <a:buNone/>
            </a:pPr>
            <a:r>
              <a:rPr lang="en-US" sz="2400" dirty="0"/>
              <a:t>Midwest Connect will provide </a:t>
            </a:r>
            <a:r>
              <a:rPr lang="en-US" sz="2400" b="1" dirty="0"/>
              <a:t>safe, efficient and reliable intercity passenger rail service </a:t>
            </a:r>
            <a:r>
              <a:rPr lang="en-US" sz="2400" dirty="0"/>
              <a:t>for Chicago, Fort Wayne, Columbus and Pittsburgh and intermediate stations in between. </a:t>
            </a:r>
          </a:p>
          <a:p>
            <a:pPr marL="0" indent="0">
              <a:lnSpc>
                <a:spcPct val="108000"/>
              </a:lnSpc>
              <a:buNone/>
            </a:pPr>
            <a:r>
              <a:rPr lang="en-US" sz="2400" dirty="0"/>
              <a:t>Because of its combination of frequency, speed and reliability, the Midwest Connect route will serve as the </a:t>
            </a:r>
            <a:r>
              <a:rPr lang="en-US" sz="2400" b="1" dirty="0"/>
              <a:t>preferred passenger rail route from Chicago to the east coast </a:t>
            </a:r>
            <a:r>
              <a:rPr lang="en-US" sz="2400" dirty="0"/>
              <a:t>of the United States.</a:t>
            </a:r>
          </a:p>
        </p:txBody>
      </p:sp>
      <p:sp>
        <p:nvSpPr>
          <p:cNvPr id="4" name="TextBox 3">
            <a:extLst>
              <a:ext uri="{FF2B5EF4-FFF2-40B4-BE49-F238E27FC236}">
                <a16:creationId xmlns:a16="http://schemas.microsoft.com/office/drawing/2014/main" id="{C61D4342-1CB3-6864-6E7A-B6AA40B26918}"/>
              </a:ext>
            </a:extLst>
          </p:cNvPr>
          <p:cNvSpPr txBox="1"/>
          <p:nvPr/>
        </p:nvSpPr>
        <p:spPr>
          <a:xfrm>
            <a:off x="615949" y="6162283"/>
            <a:ext cx="10414001" cy="400110"/>
          </a:xfrm>
          <a:prstGeom prst="rect">
            <a:avLst/>
          </a:prstGeom>
          <a:noFill/>
        </p:spPr>
        <p:txBody>
          <a:bodyPr wrap="square">
            <a:spAutoFit/>
          </a:bodyPr>
          <a:lstStyle/>
          <a:p>
            <a:r>
              <a:rPr lang="en-US" sz="2000" dirty="0">
                <a:solidFill>
                  <a:schemeClr val="accent1"/>
                </a:solidFill>
                <a:latin typeface="Arial" panose="020B0604020202020204" pitchFamily="34" charset="0"/>
                <a:cs typeface="Arial" panose="020B0604020202020204" pitchFamily="34" charset="0"/>
              </a:rPr>
              <a:t>Note: The project vision and purpose will continue to be revised in later project phases.</a:t>
            </a:r>
          </a:p>
        </p:txBody>
      </p:sp>
    </p:spTree>
    <p:extLst>
      <p:ext uri="{BB962C8B-B14F-4D97-AF65-F5344CB8AC3E}">
        <p14:creationId xmlns:p14="http://schemas.microsoft.com/office/powerpoint/2010/main" val="362858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CED43-C05A-E4E0-8674-5DEFF10D4FA3}"/>
              </a:ext>
            </a:extLst>
          </p:cNvPr>
          <p:cNvSpPr>
            <a:spLocks noGrp="1"/>
          </p:cNvSpPr>
          <p:nvPr>
            <p:ph type="title"/>
          </p:nvPr>
        </p:nvSpPr>
        <p:spPr>
          <a:xfrm>
            <a:off x="615950" y="315686"/>
            <a:ext cx="7258808" cy="834814"/>
          </a:xfrm>
        </p:spPr>
        <p:txBody>
          <a:bodyPr/>
          <a:lstStyle/>
          <a:p>
            <a:r>
              <a:rPr lang="en-US" dirty="0"/>
              <a:t>Project Purpose </a:t>
            </a:r>
            <a:r>
              <a:rPr lang="en-US" b="0" i="1" dirty="0"/>
              <a:t>– Draft</a:t>
            </a:r>
            <a:endParaRPr lang="en-US" dirty="0"/>
          </a:p>
        </p:txBody>
      </p:sp>
      <p:sp>
        <p:nvSpPr>
          <p:cNvPr id="3" name="Content Placeholder 2">
            <a:extLst>
              <a:ext uri="{FF2B5EF4-FFF2-40B4-BE49-F238E27FC236}">
                <a16:creationId xmlns:a16="http://schemas.microsoft.com/office/drawing/2014/main" id="{6EB882B3-8E79-F5AA-AC4E-116AFBADFC10}"/>
              </a:ext>
            </a:extLst>
          </p:cNvPr>
          <p:cNvSpPr>
            <a:spLocks noGrp="1"/>
          </p:cNvSpPr>
          <p:nvPr>
            <p:ph idx="1"/>
          </p:nvPr>
        </p:nvSpPr>
        <p:spPr>
          <a:xfrm>
            <a:off x="615950" y="1323643"/>
            <a:ext cx="11156950" cy="5023369"/>
          </a:xfrm>
        </p:spPr>
        <p:txBody>
          <a:bodyPr numCol="3" spcCol="274320">
            <a:noAutofit/>
          </a:bodyPr>
          <a:lstStyle/>
          <a:p>
            <a:pPr algn="l" rtl="0" fontAlgn="base">
              <a:lnSpc>
                <a:spcPct val="108000"/>
              </a:lnSpc>
              <a:buFont typeface="Arial" panose="020B0604020202020204" pitchFamily="34" charset="0"/>
              <a:buChar char="•"/>
            </a:pPr>
            <a:r>
              <a:rPr lang="en-US" sz="2400" b="1" dirty="0"/>
              <a:t>Connect City to City. </a:t>
            </a:r>
            <a:br>
              <a:rPr lang="en-US" sz="2400" b="1" dirty="0"/>
            </a:br>
            <a:r>
              <a:rPr lang="en-US" sz="1800" dirty="0"/>
              <a:t>Restore passenger rail service connecting Chicago, Fort Wayne, Columbus and Pittsburgh. </a:t>
            </a:r>
          </a:p>
          <a:p>
            <a:pPr algn="l" rtl="0" fontAlgn="base">
              <a:lnSpc>
                <a:spcPct val="108000"/>
              </a:lnSpc>
              <a:buFont typeface="Arial" panose="020B0604020202020204" pitchFamily="34" charset="0"/>
              <a:buChar char="•"/>
            </a:pPr>
            <a:r>
              <a:rPr lang="en-US" sz="2400" b="1" dirty="0"/>
              <a:t>Connect Same-Day. </a:t>
            </a:r>
            <a:r>
              <a:rPr lang="en-US" sz="1800" dirty="0"/>
              <a:t>Provide a convenient option for same-day travel between Chicago and Columbus, and Columbus and Pittsburgh. </a:t>
            </a:r>
          </a:p>
          <a:p>
            <a:pPr algn="l" rtl="0" fontAlgn="base">
              <a:lnSpc>
                <a:spcPct val="108000"/>
              </a:lnSpc>
              <a:buFont typeface="Arial" panose="020B0604020202020204" pitchFamily="34" charset="0"/>
              <a:buChar char="•"/>
            </a:pPr>
            <a:endParaRPr lang="en-US" sz="1800" dirty="0"/>
          </a:p>
          <a:p>
            <a:pPr algn="l" rtl="0" fontAlgn="base">
              <a:lnSpc>
                <a:spcPct val="108000"/>
              </a:lnSpc>
              <a:buFont typeface="Arial" panose="020B0604020202020204" pitchFamily="34" charset="0"/>
              <a:buChar char="•"/>
            </a:pPr>
            <a:endParaRPr lang="en-US" sz="1800" dirty="0"/>
          </a:p>
          <a:p>
            <a:pPr marL="0" indent="0" algn="l" rtl="0" fontAlgn="base">
              <a:lnSpc>
                <a:spcPct val="108000"/>
              </a:lnSpc>
              <a:buNone/>
            </a:pPr>
            <a:endParaRPr lang="en-US" sz="1800" dirty="0"/>
          </a:p>
          <a:p>
            <a:pPr algn="l" rtl="0" fontAlgn="base">
              <a:lnSpc>
                <a:spcPct val="108000"/>
              </a:lnSpc>
              <a:buFont typeface="Arial" panose="020B0604020202020204" pitchFamily="34" charset="0"/>
              <a:buChar char="•"/>
            </a:pPr>
            <a:r>
              <a:rPr lang="en-US" sz="2400" b="1" dirty="0"/>
              <a:t>Connect to Top Destinations. </a:t>
            </a:r>
            <a:br>
              <a:rPr lang="en-US" sz="2400" b="1" dirty="0"/>
            </a:br>
            <a:r>
              <a:rPr lang="en-US" sz="1800" dirty="0"/>
              <a:t>Link rural, small, mid-sized, and large cities to more jobs, retail, recreation, health care, leisure, education, entertainment and other destinations.</a:t>
            </a:r>
          </a:p>
          <a:p>
            <a:pPr algn="l" rtl="0" fontAlgn="base">
              <a:lnSpc>
                <a:spcPct val="108000"/>
              </a:lnSpc>
              <a:buFont typeface="Arial" panose="020B0604020202020204" pitchFamily="34" charset="0"/>
              <a:buChar char="•"/>
            </a:pPr>
            <a:r>
              <a:rPr lang="en-US" sz="2400" b="1" dirty="0"/>
              <a:t>Connect Efficiently. </a:t>
            </a:r>
            <a:br>
              <a:rPr lang="en-US" sz="1800" dirty="0"/>
            </a:br>
            <a:r>
              <a:rPr lang="en-US" sz="1800" dirty="0"/>
              <a:t>Maximize the use of existing right of way, rail infrastructure and cost-effective enhancements along the corridor. </a:t>
            </a:r>
          </a:p>
          <a:p>
            <a:pPr fontAlgn="base">
              <a:lnSpc>
                <a:spcPct val="108000"/>
              </a:lnSpc>
            </a:pPr>
            <a:r>
              <a:rPr lang="en-US" sz="2400" b="1" dirty="0"/>
              <a:t>Connect Economically.</a:t>
            </a:r>
            <a:br>
              <a:rPr lang="en-US" sz="1800" dirty="0"/>
            </a:br>
            <a:r>
              <a:rPr lang="en-US" sz="1800" dirty="0"/>
              <a:t>Balance demand and financial return in operational decisions.</a:t>
            </a:r>
          </a:p>
          <a:p>
            <a:pPr algn="l" rtl="0" fontAlgn="base">
              <a:lnSpc>
                <a:spcPct val="108000"/>
              </a:lnSpc>
              <a:buFont typeface="Arial" panose="020B0604020202020204" pitchFamily="34" charset="0"/>
              <a:buChar char="•"/>
            </a:pPr>
            <a:r>
              <a:rPr lang="en-US" sz="2400" b="1" dirty="0"/>
              <a:t>Connect Multimodal Options.</a:t>
            </a:r>
            <a:br>
              <a:rPr lang="en-US" sz="2400" b="1" dirty="0"/>
            </a:br>
            <a:r>
              <a:rPr lang="en-US" sz="1800" dirty="0"/>
              <a:t>Provide a travel alternative that is complementary to auto and air travel.</a:t>
            </a:r>
          </a:p>
          <a:p>
            <a:pPr algn="l" rtl="0" fontAlgn="base">
              <a:lnSpc>
                <a:spcPct val="108000"/>
              </a:lnSpc>
              <a:buFont typeface="Arial" panose="020B0604020202020204" pitchFamily="34" charset="0"/>
              <a:buChar char="•"/>
            </a:pPr>
            <a:r>
              <a:rPr lang="en-US" sz="2400" b="1" dirty="0"/>
              <a:t>Connect Nationwide. </a:t>
            </a:r>
            <a:br>
              <a:rPr lang="en-US" sz="2400" b="1" dirty="0"/>
            </a:br>
            <a:r>
              <a:rPr lang="en-US" sz="1800" dirty="0"/>
              <a:t>Integrate corridor cities with the larger national passenger rail.</a:t>
            </a:r>
            <a:endParaRPr lang="en-US" sz="2400" dirty="0"/>
          </a:p>
        </p:txBody>
      </p:sp>
      <p:sp>
        <p:nvSpPr>
          <p:cNvPr id="7" name="Flowchart: Terminator 6">
            <a:extLst>
              <a:ext uri="{FF2B5EF4-FFF2-40B4-BE49-F238E27FC236}">
                <a16:creationId xmlns:a16="http://schemas.microsoft.com/office/drawing/2014/main" id="{0195B7B8-0AF6-BC11-9A8C-5DDE1AB4406B}"/>
              </a:ext>
              <a:ext uri="{C183D7F6-B498-43B3-948B-1728B52AA6E4}">
                <adec:decorative xmlns:adec="http://schemas.microsoft.com/office/drawing/2017/decorative" val="1"/>
              </a:ext>
            </a:extLst>
          </p:cNvPr>
          <p:cNvSpPr/>
          <p:nvPr/>
        </p:nvSpPr>
        <p:spPr>
          <a:xfrm>
            <a:off x="615951" y="1467209"/>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Terminator 7">
            <a:extLst>
              <a:ext uri="{FF2B5EF4-FFF2-40B4-BE49-F238E27FC236}">
                <a16:creationId xmlns:a16="http://schemas.microsoft.com/office/drawing/2014/main" id="{3EDDC91A-B693-A716-E7BB-462FF015810A}"/>
              </a:ext>
              <a:ext uri="{C183D7F6-B498-43B3-948B-1728B52AA6E4}">
                <adec:decorative xmlns:adec="http://schemas.microsoft.com/office/drawing/2017/decorative" val="1"/>
              </a:ext>
            </a:extLst>
          </p:cNvPr>
          <p:cNvSpPr/>
          <p:nvPr/>
        </p:nvSpPr>
        <p:spPr>
          <a:xfrm>
            <a:off x="615950" y="3186280"/>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Terminator 8">
            <a:extLst>
              <a:ext uri="{FF2B5EF4-FFF2-40B4-BE49-F238E27FC236}">
                <a16:creationId xmlns:a16="http://schemas.microsoft.com/office/drawing/2014/main" id="{C79539B9-E4D0-08CB-0AF4-54666E68293B}"/>
              </a:ext>
              <a:ext uri="{C183D7F6-B498-43B3-948B-1728B52AA6E4}">
                <adec:decorative xmlns:adec="http://schemas.microsoft.com/office/drawing/2017/decorative" val="1"/>
              </a:ext>
            </a:extLst>
          </p:cNvPr>
          <p:cNvSpPr/>
          <p:nvPr/>
        </p:nvSpPr>
        <p:spPr>
          <a:xfrm>
            <a:off x="4394053" y="4151979"/>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Terminator 12">
            <a:extLst>
              <a:ext uri="{FF2B5EF4-FFF2-40B4-BE49-F238E27FC236}">
                <a16:creationId xmlns:a16="http://schemas.microsoft.com/office/drawing/2014/main" id="{105457E3-0D1F-933D-09D8-83081D8C59D1}"/>
              </a:ext>
              <a:ext uri="{C183D7F6-B498-43B3-948B-1728B52AA6E4}">
                <adec:decorative xmlns:adec="http://schemas.microsoft.com/office/drawing/2017/decorative" val="1"/>
              </a:ext>
            </a:extLst>
          </p:cNvPr>
          <p:cNvSpPr/>
          <p:nvPr/>
        </p:nvSpPr>
        <p:spPr>
          <a:xfrm>
            <a:off x="4394054" y="1467209"/>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Terminator 13">
            <a:extLst>
              <a:ext uri="{FF2B5EF4-FFF2-40B4-BE49-F238E27FC236}">
                <a16:creationId xmlns:a16="http://schemas.microsoft.com/office/drawing/2014/main" id="{DB309F6C-CA9A-6880-B689-0D452BA17F57}"/>
              </a:ext>
              <a:ext uri="{C183D7F6-B498-43B3-948B-1728B52AA6E4}">
                <adec:decorative xmlns:adec="http://schemas.microsoft.com/office/drawing/2017/decorative" val="1"/>
              </a:ext>
            </a:extLst>
          </p:cNvPr>
          <p:cNvSpPr/>
          <p:nvPr/>
        </p:nvSpPr>
        <p:spPr>
          <a:xfrm>
            <a:off x="8076619" y="4793799"/>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Terminator 14">
            <a:extLst>
              <a:ext uri="{FF2B5EF4-FFF2-40B4-BE49-F238E27FC236}">
                <a16:creationId xmlns:a16="http://schemas.microsoft.com/office/drawing/2014/main" id="{A366E6F4-AF61-84D4-FE8C-AB9589E11626}"/>
              </a:ext>
              <a:ext uri="{C183D7F6-B498-43B3-948B-1728B52AA6E4}">
                <adec:decorative xmlns:adec="http://schemas.microsoft.com/office/drawing/2017/decorative" val="1"/>
              </a:ext>
            </a:extLst>
          </p:cNvPr>
          <p:cNvSpPr/>
          <p:nvPr/>
        </p:nvSpPr>
        <p:spPr>
          <a:xfrm>
            <a:off x="8076620" y="1467209"/>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249D82F2-174F-2CE8-BF2F-1C11EC935F11}"/>
              </a:ext>
              <a:ext uri="{C183D7F6-B498-43B3-948B-1728B52AA6E4}">
                <adec:decorative xmlns:adec="http://schemas.microsoft.com/office/drawing/2017/decorative" val="1"/>
              </a:ext>
            </a:extLst>
          </p:cNvPr>
          <p:cNvSpPr/>
          <p:nvPr/>
        </p:nvSpPr>
        <p:spPr>
          <a:xfrm>
            <a:off x="8076619" y="2960996"/>
            <a:ext cx="274320" cy="128639"/>
          </a:xfrm>
          <a:prstGeom prst="flowChartTerminator">
            <a:avLst/>
          </a:prstGeom>
          <a:solidFill>
            <a:srgbClr val="D4C5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F7BA2FB-0989-322B-6021-1A3FA2303C86}"/>
              </a:ext>
            </a:extLst>
          </p:cNvPr>
          <p:cNvSpPr txBox="1"/>
          <p:nvPr/>
        </p:nvSpPr>
        <p:spPr>
          <a:xfrm>
            <a:off x="615949" y="6162283"/>
            <a:ext cx="10414001" cy="400110"/>
          </a:xfrm>
          <a:prstGeom prst="rect">
            <a:avLst/>
          </a:prstGeom>
          <a:noFill/>
        </p:spPr>
        <p:txBody>
          <a:bodyPr wrap="square">
            <a:spAutoFit/>
          </a:bodyPr>
          <a:lstStyle/>
          <a:p>
            <a:r>
              <a:rPr lang="en-US" sz="2000" dirty="0">
                <a:solidFill>
                  <a:schemeClr val="accent1"/>
                </a:solidFill>
                <a:latin typeface="Arial" panose="020B0604020202020204" pitchFamily="34" charset="0"/>
                <a:cs typeface="Arial" panose="020B0604020202020204" pitchFamily="34" charset="0"/>
              </a:rPr>
              <a:t>Note: The project vision and purpose will continue to be revised in later project phases.</a:t>
            </a:r>
          </a:p>
        </p:txBody>
      </p:sp>
    </p:spTree>
    <p:extLst>
      <p:ext uri="{BB962C8B-B14F-4D97-AF65-F5344CB8AC3E}">
        <p14:creationId xmlns:p14="http://schemas.microsoft.com/office/powerpoint/2010/main" val="420334526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1F3E-DB71-B913-07A6-7C051D48C13B}"/>
              </a:ext>
            </a:extLst>
          </p:cNvPr>
          <p:cNvSpPr>
            <a:spLocks noGrp="1"/>
          </p:cNvSpPr>
          <p:nvPr>
            <p:ph type="title"/>
          </p:nvPr>
        </p:nvSpPr>
        <p:spPr/>
        <p:txBody>
          <a:bodyPr lIns="91440" tIns="45720" rIns="91440" bIns="45720" anchor="ctr"/>
          <a:lstStyle/>
          <a:p>
            <a:r>
              <a:rPr lang="en-US" dirty="0">
                <a:latin typeface="Arial"/>
                <a:cs typeface="Arial"/>
              </a:rPr>
              <a:t>Opportunities for Public Input</a:t>
            </a:r>
          </a:p>
        </p:txBody>
      </p:sp>
      <p:sp>
        <p:nvSpPr>
          <p:cNvPr id="3" name="Content Placeholder 2">
            <a:extLst>
              <a:ext uri="{FF2B5EF4-FFF2-40B4-BE49-F238E27FC236}">
                <a16:creationId xmlns:a16="http://schemas.microsoft.com/office/drawing/2014/main" id="{C3AEB5C6-3E30-676D-0E69-BD086BD6162C}"/>
              </a:ext>
            </a:extLst>
          </p:cNvPr>
          <p:cNvSpPr>
            <a:spLocks noGrp="1"/>
          </p:cNvSpPr>
          <p:nvPr>
            <p:ph idx="1"/>
          </p:nvPr>
        </p:nvSpPr>
        <p:spPr>
          <a:xfrm>
            <a:off x="620486" y="1323643"/>
            <a:ext cx="5377543" cy="6710013"/>
          </a:xfrm>
        </p:spPr>
        <p:txBody>
          <a:bodyPr vert="horz" lIns="91440" tIns="45720" rIns="91440" bIns="45720" rtlCol="0" anchor="t">
            <a:normAutofit/>
          </a:bodyPr>
          <a:lstStyle/>
          <a:p>
            <a:pPr marL="0" indent="0">
              <a:lnSpc>
                <a:spcPct val="108000"/>
              </a:lnSpc>
              <a:buNone/>
            </a:pPr>
            <a:r>
              <a:rPr lang="en-US" sz="2400" b="1" dirty="0"/>
              <a:t>Your input today will help shape the project during early planning. </a:t>
            </a:r>
          </a:p>
          <a:p>
            <a:pPr marL="0" indent="0">
              <a:lnSpc>
                <a:spcPct val="108000"/>
              </a:lnSpc>
              <a:buNone/>
            </a:pPr>
            <a:r>
              <a:rPr lang="en-US" sz="2400" dirty="0"/>
              <a:t>In later phases, there will be more opportunities to learn more, ask questions and share your thoughts. </a:t>
            </a:r>
          </a:p>
        </p:txBody>
      </p:sp>
      <p:pic>
        <p:nvPicPr>
          <p:cNvPr id="4" name="Graphic 3">
            <a:extLst>
              <a:ext uri="{FF2B5EF4-FFF2-40B4-BE49-F238E27FC236}">
                <a16:creationId xmlns:a16="http://schemas.microsoft.com/office/drawing/2014/main" id="{D2540AB2-C8FD-3CE2-8800-E84B13A9D95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92371" y="1322302"/>
            <a:ext cx="4542456" cy="4542456"/>
          </a:xfrm>
          <a:prstGeom prst="rect">
            <a:avLst/>
          </a:prstGeom>
        </p:spPr>
      </p:pic>
    </p:spTree>
    <p:extLst>
      <p:ext uri="{BB962C8B-B14F-4D97-AF65-F5344CB8AC3E}">
        <p14:creationId xmlns:p14="http://schemas.microsoft.com/office/powerpoint/2010/main" val="2775968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CAA3-22A5-7695-6B8B-7AA672652ED9}"/>
              </a:ext>
            </a:extLst>
          </p:cNvPr>
          <p:cNvSpPr>
            <a:spLocks noGrp="1"/>
          </p:cNvSpPr>
          <p:nvPr>
            <p:ph type="title"/>
          </p:nvPr>
        </p:nvSpPr>
        <p:spPr/>
        <p:txBody>
          <a:bodyPr/>
          <a:lstStyle/>
          <a:p>
            <a:r>
              <a:rPr lang="en-US" dirty="0"/>
              <a:t>Community Discussion</a:t>
            </a:r>
          </a:p>
        </p:txBody>
      </p:sp>
    </p:spTree>
    <p:extLst>
      <p:ext uri="{BB962C8B-B14F-4D97-AF65-F5344CB8AC3E}">
        <p14:creationId xmlns:p14="http://schemas.microsoft.com/office/powerpoint/2010/main" val="162996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9C417C-23E1-B4B1-A36F-DE28FC9CFAA9}"/>
              </a:ext>
              <a:ext uri="{C183D7F6-B498-43B3-948B-1728B52AA6E4}">
                <adec:decorative xmlns:adec="http://schemas.microsoft.com/office/drawing/2017/decorative" val="1"/>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a:solidFill>
            <a:schemeClr val="bg2"/>
          </a:solidFill>
        </p:spPr>
      </p:pic>
      <p:sp>
        <p:nvSpPr>
          <p:cNvPr id="3" name="Flowchart: Delay 3">
            <a:extLst>
              <a:ext uri="{FF2B5EF4-FFF2-40B4-BE49-F238E27FC236}">
                <a16:creationId xmlns:a16="http://schemas.microsoft.com/office/drawing/2014/main" id="{09BB09E1-A213-E966-B1E7-36C7E981A0B2}"/>
              </a:ext>
              <a:ext uri="{C183D7F6-B498-43B3-948B-1728B52AA6E4}">
                <adec:decorative xmlns:adec="http://schemas.microsoft.com/office/drawing/2017/decorative" val="1"/>
              </a:ext>
            </a:extLst>
          </p:cNvPr>
          <p:cNvSpPr/>
          <p:nvPr/>
        </p:nvSpPr>
        <p:spPr>
          <a:xfrm rot="10800000" flipH="1">
            <a:off x="-1" y="1400691"/>
            <a:ext cx="6745045" cy="1944935"/>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0E060818-902B-AED0-EF5F-2B9FD68B6680}"/>
              </a:ext>
            </a:extLst>
          </p:cNvPr>
          <p:cNvSpPr txBox="1">
            <a:spLocks noGrp="1"/>
          </p:cNvSpPr>
          <p:nvPr>
            <p:ph type="title" idx="4294967295"/>
          </p:nvPr>
        </p:nvSpPr>
        <p:spPr>
          <a:xfrm>
            <a:off x="526450" y="1728634"/>
            <a:ext cx="4906162" cy="1289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Arial"/>
              </a:rPr>
              <a:t>Who can you imagine riding passenger rail in this corridor? </a:t>
            </a:r>
            <a:b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bg1"/>
                </a:solidFill>
                <a:effectLst/>
                <a:uLnTx/>
                <a:uFillTx/>
                <a:latin typeface="Arial"/>
                <a:ea typeface="+mn-ea"/>
                <a:cs typeface="Arial"/>
              </a:rPr>
              <a:t>Who are they? Where are they going? Why did they choose passenger rail?</a:t>
            </a:r>
          </a:p>
        </p:txBody>
      </p:sp>
      <p:pic>
        <p:nvPicPr>
          <p:cNvPr id="7" name="Graphic 6" descr="Question mark symbol">
            <a:extLst>
              <a:ext uri="{FF2B5EF4-FFF2-40B4-BE49-F238E27FC236}">
                <a16:creationId xmlns:a16="http://schemas.microsoft.com/office/drawing/2014/main" id="{8175244F-593A-916E-D359-48CB83C1B8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4537" y="1728635"/>
            <a:ext cx="1289050" cy="1289050"/>
          </a:xfrm>
          <a:prstGeom prst="rect">
            <a:avLst/>
          </a:prstGeom>
        </p:spPr>
      </p:pic>
    </p:spTree>
    <p:extLst>
      <p:ext uri="{BB962C8B-B14F-4D97-AF65-F5344CB8AC3E}">
        <p14:creationId xmlns:p14="http://schemas.microsoft.com/office/powerpoint/2010/main" val="410978341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6D16FF-79F2-E40D-6526-D25870433A35}"/>
              </a:ext>
            </a:extLst>
          </p:cNvPr>
          <p:cNvSpPr>
            <a:spLocks noGrp="1"/>
          </p:cNvSpPr>
          <p:nvPr>
            <p:ph type="title"/>
          </p:nvPr>
        </p:nvSpPr>
        <p:spPr>
          <a:xfrm>
            <a:off x="6447366" y="1788886"/>
            <a:ext cx="5020733" cy="834814"/>
          </a:xfrm>
        </p:spPr>
        <p:txBody>
          <a:bodyPr/>
          <a:lstStyle/>
          <a:p>
            <a:r>
              <a:rPr lang="en-US" dirty="0">
                <a:solidFill>
                  <a:srgbClr val="003057"/>
                </a:solidFill>
              </a:rPr>
              <a:t>Today’s Purpose</a:t>
            </a:r>
          </a:p>
        </p:txBody>
      </p:sp>
      <p:sp>
        <p:nvSpPr>
          <p:cNvPr id="6" name="TextBox 5">
            <a:extLst>
              <a:ext uri="{FF2B5EF4-FFF2-40B4-BE49-F238E27FC236}">
                <a16:creationId xmlns:a16="http://schemas.microsoft.com/office/drawing/2014/main" id="{E0B5125D-FE1B-ED75-E498-FA9CA750DC21}"/>
              </a:ext>
            </a:extLst>
          </p:cNvPr>
          <p:cNvSpPr txBox="1"/>
          <p:nvPr/>
        </p:nvSpPr>
        <p:spPr>
          <a:xfrm>
            <a:off x="6542617" y="2985176"/>
            <a:ext cx="4830233" cy="1249125"/>
          </a:xfrm>
          <a:prstGeom prst="rect">
            <a:avLst/>
          </a:prstGeom>
          <a:noFill/>
        </p:spPr>
        <p:txBody>
          <a:bodyPr wrap="square">
            <a:spAutoFit/>
          </a:bodyPr>
          <a:lstStyle/>
          <a:p>
            <a:pPr marL="0" marR="0" indent="0">
              <a:lnSpc>
                <a:spcPct val="107000"/>
              </a:lnSpc>
              <a:spcBef>
                <a:spcPts val="0"/>
              </a:spcBef>
              <a:spcAft>
                <a:spcPts val="800"/>
              </a:spcAft>
              <a:buNone/>
            </a:pPr>
            <a:r>
              <a:rPr lang="en-US" sz="2400" b="1" dirty="0">
                <a:solidFill>
                  <a:srgbClr val="003057"/>
                </a:solidFill>
                <a:latin typeface="Arial"/>
                <a:cs typeface="Arial"/>
              </a:rPr>
              <a:t>Bring more voices into the conversations shaping the future of Midwest Connect.</a:t>
            </a:r>
          </a:p>
        </p:txBody>
      </p:sp>
      <p:sp>
        <p:nvSpPr>
          <p:cNvPr id="12" name="Flowchart: Delay 11">
            <a:extLst>
              <a:ext uri="{FF2B5EF4-FFF2-40B4-BE49-F238E27FC236}">
                <a16:creationId xmlns:a16="http://schemas.microsoft.com/office/drawing/2014/main" id="{2C128C69-19D2-C23F-BC11-07D1C1CBE8A0}"/>
              </a:ext>
              <a:ext uri="{C183D7F6-B498-43B3-948B-1728B52AA6E4}">
                <adec:decorative xmlns:adec="http://schemas.microsoft.com/office/drawing/2017/decorative" val="1"/>
              </a:ext>
            </a:extLst>
          </p:cNvPr>
          <p:cNvSpPr/>
          <p:nvPr/>
        </p:nvSpPr>
        <p:spPr>
          <a:xfrm>
            <a:off x="0" y="537485"/>
            <a:ext cx="5802086" cy="5802086"/>
          </a:xfrm>
          <a:prstGeom prst="flowChartDelay">
            <a:avLst/>
          </a:prstGeom>
          <a:blipFill dpi="0" rotWithShape="0">
            <a:blip r:embed="rId2"/>
            <a:srcRect/>
            <a:stretch>
              <a:fillRect l="-21000" r="-11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331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222321EB-9304-6AD7-0C7A-4984DF9B9CC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7625" b="7625"/>
          <a:stretch/>
        </p:blipFill>
        <p:spPr>
          <a:xfrm>
            <a:off x="0" y="0"/>
            <a:ext cx="12192000" cy="6858000"/>
          </a:xfrm>
          <a:prstGeom prst="rect">
            <a:avLst/>
          </a:prstGeom>
          <a:solidFill>
            <a:schemeClr val="bg2"/>
          </a:solidFill>
        </p:spPr>
      </p:pic>
      <p:sp>
        <p:nvSpPr>
          <p:cNvPr id="3" name="Flowchart: Delay 3">
            <a:extLst>
              <a:ext uri="{FF2B5EF4-FFF2-40B4-BE49-F238E27FC236}">
                <a16:creationId xmlns:a16="http://schemas.microsoft.com/office/drawing/2014/main" id="{09BB09E1-A213-E966-B1E7-36C7E981A0B2}"/>
              </a:ext>
              <a:ext uri="{C183D7F6-B498-43B3-948B-1728B52AA6E4}">
                <adec:decorative xmlns:adec="http://schemas.microsoft.com/office/drawing/2017/decorative" val="1"/>
              </a:ext>
            </a:extLst>
          </p:cNvPr>
          <p:cNvSpPr/>
          <p:nvPr/>
        </p:nvSpPr>
        <p:spPr>
          <a:xfrm flipH="1">
            <a:off x="5832787" y="4231179"/>
            <a:ext cx="6378610" cy="2028306"/>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0E060818-902B-AED0-EF5F-2B9FD68B6680}"/>
              </a:ext>
            </a:extLst>
          </p:cNvPr>
          <p:cNvSpPr txBox="1">
            <a:spLocks noGrp="1"/>
          </p:cNvSpPr>
          <p:nvPr>
            <p:ph type="title" idx="4294967295"/>
          </p:nvPr>
        </p:nvSpPr>
        <p:spPr>
          <a:xfrm>
            <a:off x="7385051" y="4707763"/>
            <a:ext cx="3415627" cy="1289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 could this project benefit your community? </a:t>
            </a:r>
          </a:p>
        </p:txBody>
      </p:sp>
      <p:pic>
        <p:nvPicPr>
          <p:cNvPr id="2" name="Graphic 1" descr="Question mark symbol">
            <a:extLst>
              <a:ext uri="{FF2B5EF4-FFF2-40B4-BE49-F238E27FC236}">
                <a16:creationId xmlns:a16="http://schemas.microsoft.com/office/drawing/2014/main" id="{CBB35B39-C688-0405-C2A5-FD7167DBB1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4600807"/>
            <a:ext cx="1289050" cy="1289050"/>
          </a:xfrm>
          <a:prstGeom prst="rect">
            <a:avLst/>
          </a:prstGeom>
        </p:spPr>
      </p:pic>
    </p:spTree>
    <p:extLst>
      <p:ext uri="{BB962C8B-B14F-4D97-AF65-F5344CB8AC3E}">
        <p14:creationId xmlns:p14="http://schemas.microsoft.com/office/powerpoint/2010/main" val="160382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9C417C-23E1-B4B1-A36F-DE28FC9CFAA9}"/>
              </a:ext>
              <a:ext uri="{C183D7F6-B498-43B3-948B-1728B52AA6E4}">
                <adec:decorative xmlns:adec="http://schemas.microsoft.com/office/drawing/2017/decorative" val="1"/>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7909" b="7909"/>
          <a:stretch/>
        </p:blipFill>
        <p:spPr>
          <a:solidFill>
            <a:schemeClr val="bg2"/>
          </a:solidFill>
        </p:spPr>
      </p:pic>
      <p:sp>
        <p:nvSpPr>
          <p:cNvPr id="3" name="Flowchart: Delay 3">
            <a:extLst>
              <a:ext uri="{FF2B5EF4-FFF2-40B4-BE49-F238E27FC236}">
                <a16:creationId xmlns:a16="http://schemas.microsoft.com/office/drawing/2014/main" id="{09BB09E1-A213-E966-B1E7-36C7E981A0B2}"/>
              </a:ext>
              <a:ext uri="{C183D7F6-B498-43B3-948B-1728B52AA6E4}">
                <adec:decorative xmlns:adec="http://schemas.microsoft.com/office/drawing/2017/decorative" val="1"/>
              </a:ext>
            </a:extLst>
          </p:cNvPr>
          <p:cNvSpPr/>
          <p:nvPr/>
        </p:nvSpPr>
        <p:spPr>
          <a:xfrm rot="10800000" flipH="1">
            <a:off x="0" y="1400690"/>
            <a:ext cx="5389581" cy="1727520"/>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0E060818-902B-AED0-EF5F-2B9FD68B6680}"/>
              </a:ext>
            </a:extLst>
          </p:cNvPr>
          <p:cNvSpPr txBox="1">
            <a:spLocks noGrp="1"/>
          </p:cNvSpPr>
          <p:nvPr>
            <p:ph type="title" idx="4294967295"/>
          </p:nvPr>
        </p:nvSpPr>
        <p:spPr>
          <a:xfrm>
            <a:off x="536075" y="1593930"/>
            <a:ext cx="3475395" cy="1289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ideas do you have for this project?</a:t>
            </a:r>
            <a:b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bg1"/>
                </a:solidFill>
                <a:effectLst/>
                <a:uLnTx/>
                <a:uFillTx/>
                <a:latin typeface="Arial"/>
                <a:ea typeface="+mn-ea"/>
                <a:cs typeface="Arial"/>
              </a:rPr>
              <a:t>Ways to create a positive rider experience? How to attract future riders?</a:t>
            </a:r>
          </a:p>
        </p:txBody>
      </p:sp>
      <p:pic>
        <p:nvPicPr>
          <p:cNvPr id="7" name="Graphic 6" descr="Question mark symbol">
            <a:extLst>
              <a:ext uri="{FF2B5EF4-FFF2-40B4-BE49-F238E27FC236}">
                <a16:creationId xmlns:a16="http://schemas.microsoft.com/office/drawing/2014/main" id="{8175244F-593A-916E-D359-48CB83C1B8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3770" y="1619925"/>
            <a:ext cx="1289050" cy="1289050"/>
          </a:xfrm>
          <a:prstGeom prst="rect">
            <a:avLst/>
          </a:prstGeom>
        </p:spPr>
      </p:pic>
    </p:spTree>
    <p:extLst>
      <p:ext uri="{BB962C8B-B14F-4D97-AF65-F5344CB8AC3E}">
        <p14:creationId xmlns:p14="http://schemas.microsoft.com/office/powerpoint/2010/main" val="834032583"/>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9C417C-23E1-B4B1-A36F-DE28FC9CFAA9}"/>
              </a:ext>
              <a:ext uri="{C183D7F6-B498-43B3-948B-1728B52AA6E4}">
                <adec:decorative xmlns:adec="http://schemas.microsoft.com/office/drawing/2017/decorative" val="1"/>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t="7812" b="7812"/>
          <a:stretch/>
        </p:blipFill>
        <p:spPr>
          <a:solidFill>
            <a:schemeClr val="bg2"/>
          </a:solidFill>
        </p:spPr>
      </p:pic>
      <p:sp>
        <p:nvSpPr>
          <p:cNvPr id="3" name="Flowchart: Delay 3">
            <a:extLst>
              <a:ext uri="{FF2B5EF4-FFF2-40B4-BE49-F238E27FC236}">
                <a16:creationId xmlns:a16="http://schemas.microsoft.com/office/drawing/2014/main" id="{09BB09E1-A213-E966-B1E7-36C7E981A0B2}"/>
              </a:ext>
              <a:ext uri="{C183D7F6-B498-43B3-948B-1728B52AA6E4}">
                <adec:decorative xmlns:adec="http://schemas.microsoft.com/office/drawing/2017/decorative" val="1"/>
              </a:ext>
            </a:extLst>
          </p:cNvPr>
          <p:cNvSpPr/>
          <p:nvPr/>
        </p:nvSpPr>
        <p:spPr>
          <a:xfrm flipH="1">
            <a:off x="5832787" y="4231179"/>
            <a:ext cx="6378610" cy="2028306"/>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0E060818-902B-AED0-EF5F-2B9FD68B6680}"/>
              </a:ext>
            </a:extLst>
          </p:cNvPr>
          <p:cNvSpPr txBox="1">
            <a:spLocks noGrp="1"/>
          </p:cNvSpPr>
          <p:nvPr>
            <p:ph type="title" idx="4294967295"/>
          </p:nvPr>
        </p:nvSpPr>
        <p:spPr>
          <a:xfrm>
            <a:off x="7385050" y="4900065"/>
            <a:ext cx="3917359" cy="1289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 would you prefer to be engaged in the future?</a:t>
            </a:r>
          </a:p>
        </p:txBody>
      </p:sp>
      <p:pic>
        <p:nvPicPr>
          <p:cNvPr id="2" name="Graphic 1" descr="Question mark symbol">
            <a:extLst>
              <a:ext uri="{FF2B5EF4-FFF2-40B4-BE49-F238E27FC236}">
                <a16:creationId xmlns:a16="http://schemas.microsoft.com/office/drawing/2014/main" id="{CBB35B39-C688-0405-C2A5-FD7167DBB1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4600807"/>
            <a:ext cx="1289050" cy="1289050"/>
          </a:xfrm>
          <a:prstGeom prst="rect">
            <a:avLst/>
          </a:prstGeom>
        </p:spPr>
      </p:pic>
    </p:spTree>
    <p:extLst>
      <p:ext uri="{BB962C8B-B14F-4D97-AF65-F5344CB8AC3E}">
        <p14:creationId xmlns:p14="http://schemas.microsoft.com/office/powerpoint/2010/main" val="135673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8B649-CB9B-6E1B-C97A-CBF8871F8D32}"/>
              </a:ext>
            </a:extLst>
          </p:cNvPr>
          <p:cNvSpPr>
            <a:spLocks noGrp="1"/>
          </p:cNvSpPr>
          <p:nvPr>
            <p:ph type="title"/>
          </p:nvPr>
        </p:nvSpPr>
        <p:spPr>
          <a:xfrm>
            <a:off x="856096" y="3011593"/>
            <a:ext cx="6078103" cy="834814"/>
          </a:xfrm>
        </p:spPr>
        <p:txBody>
          <a:bodyPr/>
          <a:lstStyle/>
          <a:p>
            <a:r>
              <a:rPr lang="en-US" dirty="0"/>
              <a:t>Stay Engaged</a:t>
            </a:r>
          </a:p>
        </p:txBody>
      </p:sp>
    </p:spTree>
    <p:extLst>
      <p:ext uri="{BB962C8B-B14F-4D97-AF65-F5344CB8AC3E}">
        <p14:creationId xmlns:p14="http://schemas.microsoft.com/office/powerpoint/2010/main" val="3922721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A42F19D5-7384-78B1-610D-CFBE477E0238}"/>
              </a:ext>
            </a:extLst>
          </p:cNvPr>
          <p:cNvSpPr>
            <a:spLocks noGrp="1"/>
          </p:cNvSpPr>
          <p:nvPr>
            <p:ph type="title"/>
          </p:nvPr>
        </p:nvSpPr>
        <p:spPr/>
        <p:txBody>
          <a:bodyPr/>
          <a:lstStyle/>
          <a:p>
            <a:pPr marL="0" marR="0" lvl="0" indent="0" defTabSz="914400" rtl="0" eaLnBrk="1" fontAlgn="auto" latinLnBrk="0" hangingPunct="1">
              <a:lnSpc>
                <a:spcPct val="150000"/>
              </a:lnSpc>
              <a:spcBef>
                <a:spcPts val="1000"/>
              </a:spcBef>
              <a:spcAft>
                <a:spcPts val="0"/>
              </a:spcAft>
              <a:buClr>
                <a:srgbClr val="D4C528"/>
              </a:buClr>
              <a:buSzPct val="130000"/>
              <a:buFont typeface="Arial" panose="020B0604020202020204" pitchFamily="34" charset="0"/>
              <a:buNone/>
              <a:tabLst/>
              <a:defRPr/>
            </a:pPr>
            <a:r>
              <a:rPr lang="en-US" dirty="0"/>
              <a:t>Visit Website &amp; Sign Up</a:t>
            </a:r>
          </a:p>
        </p:txBody>
      </p:sp>
      <p:sp>
        <p:nvSpPr>
          <p:cNvPr id="22" name="TextBox 21">
            <a:extLst>
              <a:ext uri="{FF2B5EF4-FFF2-40B4-BE49-F238E27FC236}">
                <a16:creationId xmlns:a16="http://schemas.microsoft.com/office/drawing/2014/main" id="{FE79F7B5-71C5-88D3-7591-1837576ECDF5}"/>
              </a:ext>
            </a:extLst>
          </p:cNvPr>
          <p:cNvSpPr txBox="1"/>
          <p:nvPr/>
        </p:nvSpPr>
        <p:spPr>
          <a:xfrm>
            <a:off x="615950" y="1174570"/>
            <a:ext cx="609600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3057"/>
                </a:solidFill>
                <a:effectLst/>
                <a:uLnTx/>
                <a:uFillTx/>
                <a:latin typeface="Arial" panose="020B0604020202020204" pitchFamily="34" charset="0"/>
                <a:ea typeface="+mn-ea"/>
                <a:cs typeface="Arial" panose="020B0604020202020204" pitchFamily="34" charset="0"/>
                <a:hlinkClick r:id="rId2"/>
              </a:rPr>
              <a:t>www.midwestconnectrail.com</a:t>
            </a:r>
            <a:r>
              <a:rPr kumimoji="0" lang="en-US" sz="2400" b="0" i="0" u="none" strike="noStrike" kern="1200" cap="none" spc="0" normalizeH="0" baseline="0" noProof="0" dirty="0">
                <a:ln>
                  <a:noFill/>
                </a:ln>
                <a:solidFill>
                  <a:srgbClr val="003057"/>
                </a:solidFill>
                <a:effectLst/>
                <a:uLnTx/>
                <a:uFillTx/>
                <a:latin typeface="Arial" panose="020B0604020202020204" pitchFamily="34" charset="0"/>
                <a:ea typeface="+mn-ea"/>
                <a:cs typeface="Arial" panose="020B0604020202020204" pitchFamily="34" charset="0"/>
              </a:rPr>
              <a:t> </a:t>
            </a:r>
            <a:endParaRPr lang="en-US" sz="2400" dirty="0"/>
          </a:p>
        </p:txBody>
      </p:sp>
      <p:grpSp>
        <p:nvGrpSpPr>
          <p:cNvPr id="14" name="Group 13" descr="Images of severel pages of the website, including the home page and the button to sign up for project updates.">
            <a:extLst>
              <a:ext uri="{FF2B5EF4-FFF2-40B4-BE49-F238E27FC236}">
                <a16:creationId xmlns:a16="http://schemas.microsoft.com/office/drawing/2014/main" id="{5449519B-F8D6-006E-341D-AF365249FC0E}"/>
              </a:ext>
            </a:extLst>
          </p:cNvPr>
          <p:cNvGrpSpPr/>
          <p:nvPr/>
        </p:nvGrpSpPr>
        <p:grpSpPr>
          <a:xfrm>
            <a:off x="2043364" y="1660305"/>
            <a:ext cx="8759290" cy="4484337"/>
            <a:chOff x="2294886" y="1182332"/>
            <a:chExt cx="8759290" cy="4484337"/>
          </a:xfrm>
        </p:grpSpPr>
        <p:grpSp>
          <p:nvGrpSpPr>
            <p:cNvPr id="15" name="Group 14">
              <a:extLst>
                <a:ext uri="{FF2B5EF4-FFF2-40B4-BE49-F238E27FC236}">
                  <a16:creationId xmlns:a16="http://schemas.microsoft.com/office/drawing/2014/main" id="{AE9235FB-D5DE-7D0A-2982-63722BBBB103}"/>
                </a:ext>
              </a:extLst>
            </p:cNvPr>
            <p:cNvGrpSpPr/>
            <p:nvPr/>
          </p:nvGrpSpPr>
          <p:grpSpPr>
            <a:xfrm>
              <a:off x="2294886" y="1413718"/>
              <a:ext cx="7047313" cy="4252951"/>
              <a:chOff x="6002233" y="1264092"/>
              <a:chExt cx="6068075" cy="3661994"/>
            </a:xfrm>
          </p:grpSpPr>
          <p:pic>
            <p:nvPicPr>
              <p:cNvPr id="17" name="Picture 16">
                <a:extLst>
                  <a:ext uri="{FF2B5EF4-FFF2-40B4-BE49-F238E27FC236}">
                    <a16:creationId xmlns:a16="http://schemas.microsoft.com/office/drawing/2014/main" id="{309D6C98-5175-7969-9CF5-02DA2DCB2438}"/>
                  </a:ext>
                </a:extLst>
              </p:cNvPr>
              <p:cNvPicPr>
                <a:picLocks noChangeAspect="1"/>
              </p:cNvPicPr>
              <p:nvPr/>
            </p:nvPicPr>
            <p:blipFill rotWithShape="1">
              <a:blip r:embed="rId3"/>
              <a:srcRect l="11783" r="7825"/>
              <a:stretch/>
            </p:blipFill>
            <p:spPr>
              <a:xfrm>
                <a:off x="8365355" y="1768455"/>
                <a:ext cx="3704953" cy="3157631"/>
              </a:xfrm>
              <a:prstGeom prst="rect">
                <a:avLst/>
              </a:prstGeom>
              <a:ln w="19050">
                <a:solidFill>
                  <a:schemeClr val="bg2"/>
                </a:solidFill>
              </a:ln>
            </p:spPr>
          </p:pic>
          <p:pic>
            <p:nvPicPr>
              <p:cNvPr id="18" name="Picture 17">
                <a:extLst>
                  <a:ext uri="{FF2B5EF4-FFF2-40B4-BE49-F238E27FC236}">
                    <a16:creationId xmlns:a16="http://schemas.microsoft.com/office/drawing/2014/main" id="{C7FF6FC1-DB25-CD34-A00C-EABFE8DC0097}"/>
                  </a:ext>
                </a:extLst>
              </p:cNvPr>
              <p:cNvPicPr>
                <a:picLocks noChangeAspect="1"/>
              </p:cNvPicPr>
              <p:nvPr/>
            </p:nvPicPr>
            <p:blipFill rotWithShape="1">
              <a:blip r:embed="rId4"/>
              <a:srcRect l="20271" r="20439"/>
              <a:stretch/>
            </p:blipFill>
            <p:spPr>
              <a:xfrm>
                <a:off x="6002233" y="1264092"/>
                <a:ext cx="3704952" cy="3267417"/>
              </a:xfrm>
              <a:prstGeom prst="rect">
                <a:avLst/>
              </a:prstGeom>
              <a:ln w="19050">
                <a:solidFill>
                  <a:schemeClr val="bg2"/>
                </a:solidFill>
              </a:ln>
            </p:spPr>
          </p:pic>
        </p:grpSp>
        <p:pic>
          <p:nvPicPr>
            <p:cNvPr id="16" name="Picture 15">
              <a:extLst>
                <a:ext uri="{FF2B5EF4-FFF2-40B4-BE49-F238E27FC236}">
                  <a16:creationId xmlns:a16="http://schemas.microsoft.com/office/drawing/2014/main" id="{9910B8D9-862A-EDA8-E326-19A94D300E22}"/>
                </a:ext>
              </a:extLst>
            </p:cNvPr>
            <p:cNvPicPr>
              <a:picLocks noChangeAspect="1"/>
            </p:cNvPicPr>
            <p:nvPr/>
          </p:nvPicPr>
          <p:blipFill rotWithShape="1">
            <a:blip r:embed="rId5"/>
            <a:srcRect b="10819"/>
            <a:stretch/>
          </p:blipFill>
          <p:spPr>
            <a:xfrm>
              <a:off x="7630222" y="1182332"/>
              <a:ext cx="3423954" cy="1634282"/>
            </a:xfrm>
            <a:prstGeom prst="rect">
              <a:avLst/>
            </a:prstGeom>
            <a:ln w="19050">
              <a:solidFill>
                <a:schemeClr val="bg2"/>
              </a:solidFill>
            </a:ln>
          </p:spPr>
        </p:pic>
      </p:grpSp>
    </p:spTree>
    <p:extLst>
      <p:ext uri="{BB962C8B-B14F-4D97-AF65-F5344CB8AC3E}">
        <p14:creationId xmlns:p14="http://schemas.microsoft.com/office/powerpoint/2010/main" val="203018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25D884C-D2F1-E626-E439-CF9F2CF290D1}"/>
              </a:ext>
            </a:extLst>
          </p:cNvPr>
          <p:cNvSpPr>
            <a:spLocks noGrp="1"/>
          </p:cNvSpPr>
          <p:nvPr>
            <p:ph type="title"/>
          </p:nvPr>
        </p:nvSpPr>
        <p:spPr/>
        <p:txBody>
          <a:bodyPr/>
          <a:lstStyle/>
          <a:p>
            <a:r>
              <a:rPr lang="en-US" dirty="0"/>
              <a:t>We Want to Hear from You!</a:t>
            </a:r>
          </a:p>
        </p:txBody>
      </p:sp>
      <p:sp>
        <p:nvSpPr>
          <p:cNvPr id="12" name="TextBox 11">
            <a:extLst>
              <a:ext uri="{FF2B5EF4-FFF2-40B4-BE49-F238E27FC236}">
                <a16:creationId xmlns:a16="http://schemas.microsoft.com/office/drawing/2014/main" id="{1E4D35F0-FE59-A823-C53B-7356B0B063E1}"/>
              </a:ext>
            </a:extLst>
          </p:cNvPr>
          <p:cNvSpPr txBox="1"/>
          <p:nvPr/>
        </p:nvSpPr>
        <p:spPr>
          <a:xfrm>
            <a:off x="615950" y="1391233"/>
            <a:ext cx="5308600" cy="2537233"/>
          </a:xfrm>
          <a:prstGeom prst="rect">
            <a:avLst/>
          </a:prstGeom>
          <a:noFill/>
        </p:spPr>
        <p:txBody>
          <a:bodyPr wrap="square">
            <a:spAutoFit/>
          </a:bodyPr>
          <a:lstStyle/>
          <a:p>
            <a:pPr marL="0" marR="0" indent="0">
              <a:lnSpc>
                <a:spcPct val="107000"/>
              </a:lnSpc>
              <a:spcBef>
                <a:spcPts val="0"/>
              </a:spcBef>
              <a:spcAft>
                <a:spcPts val="800"/>
              </a:spcAft>
              <a:buNone/>
            </a:pPr>
            <a:r>
              <a:rPr lang="en-US" sz="2400" dirty="0">
                <a:solidFill>
                  <a:srgbClr val="003057"/>
                </a:solidFill>
                <a:latin typeface="Arial"/>
                <a:cs typeface="Arial"/>
              </a:rPr>
              <a:t>Please share your insights from this community conversation with the Midwest Connect team.</a:t>
            </a:r>
          </a:p>
          <a:p>
            <a:pPr marL="0" marR="0" indent="0">
              <a:lnSpc>
                <a:spcPct val="107000"/>
              </a:lnSpc>
              <a:spcBef>
                <a:spcPts val="0"/>
              </a:spcBef>
              <a:spcAft>
                <a:spcPts val="800"/>
              </a:spcAft>
              <a:buNone/>
            </a:pPr>
            <a:r>
              <a:rPr lang="en-US" sz="2400" dirty="0">
                <a:solidFill>
                  <a:srgbClr val="003057"/>
                </a:solidFill>
                <a:latin typeface="Arial"/>
                <a:cs typeface="Arial"/>
              </a:rPr>
              <a:t>Submit the completed worksheet or notes to Paul Spoelhof at </a:t>
            </a:r>
            <a:r>
              <a:rPr lang="en-US" sz="2400" dirty="0">
                <a:solidFill>
                  <a:srgbClr val="003057"/>
                </a:solidFill>
                <a:latin typeface="Arial"/>
                <a:cs typeface="Arial"/>
                <a:hlinkClick r:id="rId2"/>
              </a:rPr>
              <a:t>paul.spoelhof@cityoffortwayne.org</a:t>
            </a:r>
            <a:r>
              <a:rPr lang="en-US" sz="2400" dirty="0">
                <a:solidFill>
                  <a:srgbClr val="003057"/>
                </a:solidFill>
                <a:latin typeface="Arial"/>
                <a:cs typeface="Arial"/>
              </a:rPr>
              <a:t> </a:t>
            </a:r>
          </a:p>
        </p:txBody>
      </p:sp>
      <p:sp>
        <p:nvSpPr>
          <p:cNvPr id="4" name="TextBox 3">
            <a:extLst>
              <a:ext uri="{FF2B5EF4-FFF2-40B4-BE49-F238E27FC236}">
                <a16:creationId xmlns:a16="http://schemas.microsoft.com/office/drawing/2014/main" id="{33701A1B-3E16-422C-8FE2-9210364ACB33}"/>
              </a:ext>
            </a:extLst>
          </p:cNvPr>
          <p:cNvSpPr txBox="1"/>
          <p:nvPr/>
        </p:nvSpPr>
        <p:spPr>
          <a:xfrm>
            <a:off x="587669" y="6324219"/>
            <a:ext cx="10167416" cy="307777"/>
          </a:xfrm>
          <a:prstGeom prst="rect">
            <a:avLst/>
          </a:prstGeom>
          <a:noFill/>
        </p:spPr>
        <p:txBody>
          <a:bodyPr wrap="square">
            <a:spAutoFit/>
          </a:bodyPr>
          <a:lstStyle/>
          <a:p>
            <a:r>
              <a:rPr kumimoji="0" lang="en-US" sz="1400" b="1" i="0"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Scan the QR code or visit: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http://www.midwestconnectrail.com/get-involved</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endParaRPr lang="en-US" sz="1400" dirty="0">
              <a:solidFill>
                <a:schemeClr val="tx2"/>
              </a:solidFill>
            </a:endParaRPr>
          </a:p>
        </p:txBody>
      </p:sp>
      <p:pic>
        <p:nvPicPr>
          <p:cNvPr id="3" name="Picture 2" descr="QR code">
            <a:extLst>
              <a:ext uri="{FF2B5EF4-FFF2-40B4-BE49-F238E27FC236}">
                <a16:creationId xmlns:a16="http://schemas.microsoft.com/office/drawing/2014/main" id="{9159059A-A077-4FB2-230B-3902CD15D0C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826" y="4436136"/>
            <a:ext cx="2061262" cy="2061262"/>
          </a:xfrm>
          <a:prstGeom prst="rect">
            <a:avLst/>
          </a:prstGeom>
        </p:spPr>
      </p:pic>
      <p:grpSp>
        <p:nvGrpSpPr>
          <p:cNvPr id="13" name="Group 12" descr="Image of community conversation worksheet.">
            <a:extLst>
              <a:ext uri="{FF2B5EF4-FFF2-40B4-BE49-F238E27FC236}">
                <a16:creationId xmlns:a16="http://schemas.microsoft.com/office/drawing/2014/main" id="{1EEA4E03-C13B-9769-D804-100BF6CFACA3}"/>
              </a:ext>
            </a:extLst>
          </p:cNvPr>
          <p:cNvGrpSpPr/>
          <p:nvPr/>
        </p:nvGrpSpPr>
        <p:grpSpPr>
          <a:xfrm>
            <a:off x="6683038" y="1391233"/>
            <a:ext cx="4337387" cy="4795521"/>
            <a:chOff x="6702088" y="1520494"/>
            <a:chExt cx="3944200" cy="4360804"/>
          </a:xfrm>
        </p:grpSpPr>
        <p:pic>
          <p:nvPicPr>
            <p:cNvPr id="6" name="Picture 5" descr="A screenshot of a conversation worksheet&#10;&#10;AI-generated content may be incorrect.">
              <a:extLst>
                <a:ext uri="{FF2B5EF4-FFF2-40B4-BE49-F238E27FC236}">
                  <a16:creationId xmlns:a16="http://schemas.microsoft.com/office/drawing/2014/main" id="{B1A004FE-F93B-48E8-D49F-EBF38EB73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338">
              <a:off x="6702088" y="1520494"/>
              <a:ext cx="2332200" cy="3017417"/>
            </a:xfrm>
            <a:prstGeom prst="rect">
              <a:avLst/>
            </a:prstGeom>
            <a:ln>
              <a:solidFill>
                <a:schemeClr val="bg2"/>
              </a:solidFill>
            </a:ln>
          </p:spPr>
        </p:pic>
        <p:pic>
          <p:nvPicPr>
            <p:cNvPr id="9" name="Picture 8" descr="A white paper with black text&#10;&#10;AI-generated content may be incorrect.">
              <a:extLst>
                <a:ext uri="{FF2B5EF4-FFF2-40B4-BE49-F238E27FC236}">
                  <a16:creationId xmlns:a16="http://schemas.microsoft.com/office/drawing/2014/main" id="{FC3BBF3C-65E7-454F-646B-2CD0BF83C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0139">
              <a:off x="7618066" y="2319016"/>
              <a:ext cx="2332200" cy="3017417"/>
            </a:xfrm>
            <a:prstGeom prst="rect">
              <a:avLst/>
            </a:prstGeom>
            <a:ln>
              <a:solidFill>
                <a:schemeClr val="bg2"/>
              </a:solidFill>
            </a:ln>
          </p:spPr>
        </p:pic>
        <p:pic>
          <p:nvPicPr>
            <p:cNvPr id="11" name="Picture 10" descr="A screenshot of a computer&#10;&#10;AI-generated content may be incorrect.">
              <a:extLst>
                <a:ext uri="{FF2B5EF4-FFF2-40B4-BE49-F238E27FC236}">
                  <a16:creationId xmlns:a16="http://schemas.microsoft.com/office/drawing/2014/main" id="{F3799212-F447-38BC-766E-05A22B4E7B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1087">
              <a:off x="8314088" y="2863881"/>
              <a:ext cx="2332200" cy="3017417"/>
            </a:xfrm>
            <a:prstGeom prst="rect">
              <a:avLst/>
            </a:prstGeom>
            <a:ln>
              <a:solidFill>
                <a:schemeClr val="bg2"/>
              </a:solidFill>
            </a:ln>
          </p:spPr>
        </p:pic>
      </p:grpSp>
    </p:spTree>
    <p:extLst>
      <p:ext uri="{BB962C8B-B14F-4D97-AF65-F5344CB8AC3E}">
        <p14:creationId xmlns:p14="http://schemas.microsoft.com/office/powerpoint/2010/main" val="1853878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0266-AB57-B160-F919-1F42256F4AC1}"/>
              </a:ext>
            </a:extLst>
          </p:cNvPr>
          <p:cNvSpPr>
            <a:spLocks noGrp="1"/>
          </p:cNvSpPr>
          <p:nvPr>
            <p:ph type="title"/>
          </p:nvPr>
        </p:nvSpPr>
        <p:spPr>
          <a:xfrm>
            <a:off x="856097" y="3429000"/>
            <a:ext cx="5251450" cy="834814"/>
          </a:xfrm>
        </p:spPr>
        <p:txBody>
          <a:bodyPr/>
          <a:lstStyle/>
          <a:p>
            <a:r>
              <a:rPr lang="en-US" dirty="0"/>
              <a:t>Project Contacts</a:t>
            </a:r>
          </a:p>
        </p:txBody>
      </p:sp>
      <p:sp>
        <p:nvSpPr>
          <p:cNvPr id="3" name="Text Placeholder 2">
            <a:extLst>
              <a:ext uri="{FF2B5EF4-FFF2-40B4-BE49-F238E27FC236}">
                <a16:creationId xmlns:a16="http://schemas.microsoft.com/office/drawing/2014/main" id="{812FA324-1896-879B-BAA2-D3089588606C}"/>
              </a:ext>
            </a:extLst>
          </p:cNvPr>
          <p:cNvSpPr>
            <a:spLocks noGrp="1"/>
          </p:cNvSpPr>
          <p:nvPr>
            <p:ph type="body" idx="1"/>
          </p:nvPr>
        </p:nvSpPr>
        <p:spPr>
          <a:xfrm>
            <a:off x="856096" y="4263814"/>
            <a:ext cx="10769848" cy="1868594"/>
          </a:xfrm>
        </p:spPr>
        <p:txBody>
          <a:bodyPr numCol="2">
            <a:noAutofit/>
          </a:bodyPr>
          <a:lstStyle/>
          <a:p>
            <a:pPr>
              <a:lnSpc>
                <a:spcPct val="100000"/>
              </a:lnSpc>
            </a:pPr>
            <a:r>
              <a:rPr lang="en-US" sz="2400" b="1" dirty="0"/>
              <a:t>Paul Spoelhof</a:t>
            </a:r>
            <a:br>
              <a:rPr lang="en-US" sz="2400" dirty="0"/>
            </a:br>
            <a:r>
              <a:rPr lang="en-US" sz="2400" dirty="0"/>
              <a:t>Planning Director, </a:t>
            </a:r>
            <a:br>
              <a:rPr lang="en-US" sz="2400" dirty="0"/>
            </a:br>
            <a:r>
              <a:rPr lang="en-US" sz="2400" dirty="0"/>
              <a:t>City of Fort Wayne</a:t>
            </a:r>
            <a:br>
              <a:rPr lang="en-US" sz="2400" dirty="0"/>
            </a:br>
            <a:r>
              <a:rPr lang="en-US" sz="2400" dirty="0">
                <a:hlinkClick r:id="rId2"/>
              </a:rPr>
              <a:t>paul.spoelhof@cityoffortwayne.org</a:t>
            </a:r>
            <a:r>
              <a:rPr lang="en-US" sz="2400" b="1" dirty="0"/>
              <a:t> </a:t>
            </a:r>
          </a:p>
          <a:p>
            <a:pPr>
              <a:lnSpc>
                <a:spcPct val="100000"/>
              </a:lnSpc>
            </a:pPr>
            <a:r>
              <a:rPr lang="en-US" sz="2400" b="1" dirty="0"/>
              <a:t>Russell Garriott</a:t>
            </a:r>
            <a:br>
              <a:rPr lang="en-US" sz="2400" dirty="0"/>
            </a:br>
            <a:r>
              <a:rPr lang="en-US" sz="2400" dirty="0"/>
              <a:t>Senior Planner, </a:t>
            </a:r>
            <a:br>
              <a:rPr lang="en-US" sz="2400" dirty="0"/>
            </a:br>
            <a:r>
              <a:rPr lang="en-US" sz="2400" dirty="0"/>
              <a:t>City of Fort Wayne</a:t>
            </a:r>
            <a:br>
              <a:rPr lang="en-US" sz="2400" dirty="0"/>
            </a:br>
            <a:r>
              <a:rPr lang="en-US" sz="2400" dirty="0">
                <a:hlinkClick r:id="rId3"/>
              </a:rPr>
              <a:t>russell.garriott@cityoffortwayne.org</a:t>
            </a:r>
            <a:r>
              <a:rPr lang="en-US" sz="2400" dirty="0"/>
              <a:t> </a:t>
            </a:r>
            <a:endParaRPr lang="en-US" sz="2400" b="1" dirty="0"/>
          </a:p>
        </p:txBody>
      </p:sp>
    </p:spTree>
    <p:extLst>
      <p:ext uri="{BB962C8B-B14F-4D97-AF65-F5344CB8AC3E}">
        <p14:creationId xmlns:p14="http://schemas.microsoft.com/office/powerpoint/2010/main" val="2089515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A174-EFEC-8E25-F678-39C55363DCD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7E4D031-4F1B-548D-5C84-9E9653BC0E2B}"/>
              </a:ext>
            </a:extLst>
          </p:cNvPr>
          <p:cNvSpPr>
            <a:spLocks noGrp="1"/>
          </p:cNvSpPr>
          <p:nvPr>
            <p:ph idx="1"/>
          </p:nvPr>
        </p:nvSpPr>
        <p:spPr/>
        <p:txBody>
          <a:bodyPr/>
          <a:lstStyle/>
          <a:p>
            <a:r>
              <a:rPr lang="en-US" dirty="0"/>
              <a:t>Introduction	  </a:t>
            </a:r>
          </a:p>
          <a:p>
            <a:r>
              <a:rPr lang="en-US" dirty="0"/>
              <a:t>Project Overview</a:t>
            </a:r>
            <a:endParaRPr lang="en-US" b="1" dirty="0"/>
          </a:p>
          <a:p>
            <a:r>
              <a:rPr lang="en-US" dirty="0"/>
              <a:t>Community Discussion</a:t>
            </a:r>
          </a:p>
          <a:p>
            <a:r>
              <a:rPr lang="en-US" dirty="0"/>
              <a:t>How to Stay Engaged</a:t>
            </a:r>
            <a:endParaRPr lang="en-US" b="1" dirty="0"/>
          </a:p>
          <a:p>
            <a:endParaRPr lang="en-US" dirty="0"/>
          </a:p>
        </p:txBody>
      </p:sp>
      <p:sp>
        <p:nvSpPr>
          <p:cNvPr id="4" name="Flowchart: Delay 3">
            <a:extLst>
              <a:ext uri="{FF2B5EF4-FFF2-40B4-BE49-F238E27FC236}">
                <a16:creationId xmlns:a16="http://schemas.microsoft.com/office/drawing/2014/main" id="{870C491E-0CD1-6DF9-017F-53282F31B745}"/>
              </a:ext>
              <a:ext uri="{C183D7F6-B498-43B3-948B-1728B52AA6E4}">
                <adec:decorative xmlns:adec="http://schemas.microsoft.com/office/drawing/2017/decorative" val="1"/>
              </a:ext>
            </a:extLst>
          </p:cNvPr>
          <p:cNvSpPr/>
          <p:nvPr/>
        </p:nvSpPr>
        <p:spPr>
          <a:xfrm flipH="1">
            <a:off x="4195743" y="4231179"/>
            <a:ext cx="8089489" cy="2028306"/>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Question mark symbol">
            <a:extLst>
              <a:ext uri="{FF2B5EF4-FFF2-40B4-BE49-F238E27FC236}">
                <a16:creationId xmlns:a16="http://schemas.microsoft.com/office/drawing/2014/main" id="{CCC5FBE4-BEF1-8BB7-3C9B-AFC9D2B796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01348" y="4600807"/>
            <a:ext cx="1289050" cy="1289050"/>
          </a:xfrm>
          <a:prstGeom prst="rect">
            <a:avLst/>
          </a:prstGeom>
        </p:spPr>
      </p:pic>
      <p:sp>
        <p:nvSpPr>
          <p:cNvPr id="5" name="Text Placeholder 2">
            <a:extLst>
              <a:ext uri="{FF2B5EF4-FFF2-40B4-BE49-F238E27FC236}">
                <a16:creationId xmlns:a16="http://schemas.microsoft.com/office/drawing/2014/main" id="{23379799-9639-C5CC-4D33-F63A8E06F639}"/>
              </a:ext>
            </a:extLst>
          </p:cNvPr>
          <p:cNvSpPr txBox="1">
            <a:spLocks/>
          </p:cNvSpPr>
          <p:nvPr/>
        </p:nvSpPr>
        <p:spPr>
          <a:xfrm>
            <a:off x="5867400" y="4708384"/>
            <a:ext cx="5498635" cy="1289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t>Note: Throughout the presentation, you will see this symbol, marking an opportunity for group discussion. </a:t>
            </a:r>
          </a:p>
        </p:txBody>
      </p:sp>
    </p:spTree>
    <p:extLst>
      <p:ext uri="{BB962C8B-B14F-4D97-AF65-F5344CB8AC3E}">
        <p14:creationId xmlns:p14="http://schemas.microsoft.com/office/powerpoint/2010/main" val="474980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014F6-2ECE-0C29-1D32-3A5B323EBCCC}"/>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302502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9C417C-23E1-B4B1-A36F-DE28FC9CFAA9}"/>
              </a:ext>
              <a:ext uri="{C183D7F6-B498-43B3-948B-1728B52AA6E4}">
                <adec:decorative xmlns:adec="http://schemas.microsoft.com/office/drawing/2017/decorative" val="1"/>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7881" b="7881"/>
          <a:stretch/>
        </p:blipFill>
        <p:spPr>
          <a:solidFill>
            <a:schemeClr val="bg2"/>
          </a:solidFill>
        </p:spPr>
      </p:pic>
      <p:sp>
        <p:nvSpPr>
          <p:cNvPr id="3" name="Flowchart: Delay 3">
            <a:extLst>
              <a:ext uri="{FF2B5EF4-FFF2-40B4-BE49-F238E27FC236}">
                <a16:creationId xmlns:a16="http://schemas.microsoft.com/office/drawing/2014/main" id="{09BB09E1-A213-E966-B1E7-36C7E981A0B2}"/>
              </a:ext>
              <a:ext uri="{C183D7F6-B498-43B3-948B-1728B52AA6E4}">
                <adec:decorative xmlns:adec="http://schemas.microsoft.com/office/drawing/2017/decorative" val="1"/>
              </a:ext>
            </a:extLst>
          </p:cNvPr>
          <p:cNvSpPr/>
          <p:nvPr/>
        </p:nvSpPr>
        <p:spPr>
          <a:xfrm flipH="1">
            <a:off x="5832787" y="4231179"/>
            <a:ext cx="6378610" cy="2028306"/>
          </a:xfrm>
          <a:custGeom>
            <a:avLst/>
            <a:gdLst>
              <a:gd name="connsiteX0" fmla="*/ 0 w 1762299"/>
              <a:gd name="connsiteY0" fmla="*/ 0 h 1762299"/>
              <a:gd name="connsiteX1" fmla="*/ 881150 w 1762299"/>
              <a:gd name="connsiteY1" fmla="*/ 0 h 1762299"/>
              <a:gd name="connsiteX2" fmla="*/ 1762300 w 1762299"/>
              <a:gd name="connsiteY2" fmla="*/ 881150 h 1762299"/>
              <a:gd name="connsiteX3" fmla="*/ 881150 w 1762299"/>
              <a:gd name="connsiteY3" fmla="*/ 1762300 h 1762299"/>
              <a:gd name="connsiteX4" fmla="*/ 0 w 1762299"/>
              <a:gd name="connsiteY4" fmla="*/ 1762299 h 1762299"/>
              <a:gd name="connsiteX5" fmla="*/ 0 w 1762299"/>
              <a:gd name="connsiteY5" fmla="*/ 0 h 1762299"/>
              <a:gd name="connsiteX0" fmla="*/ 0 w 5777347"/>
              <a:gd name="connsiteY0" fmla="*/ 0 h 1803863"/>
              <a:gd name="connsiteX1" fmla="*/ 4896197 w 5777347"/>
              <a:gd name="connsiteY1" fmla="*/ 41563 h 1803863"/>
              <a:gd name="connsiteX2" fmla="*/ 5777347 w 5777347"/>
              <a:gd name="connsiteY2" fmla="*/ 922713 h 1803863"/>
              <a:gd name="connsiteX3" fmla="*/ 4896197 w 5777347"/>
              <a:gd name="connsiteY3" fmla="*/ 1803863 h 1803863"/>
              <a:gd name="connsiteX4" fmla="*/ 4015047 w 5777347"/>
              <a:gd name="connsiteY4" fmla="*/ 1803862 h 1803863"/>
              <a:gd name="connsiteX5" fmla="*/ 0 w 5777347"/>
              <a:gd name="connsiteY5" fmla="*/ 0 h 1803863"/>
              <a:gd name="connsiteX0" fmla="*/ 0 w 5777347"/>
              <a:gd name="connsiteY0" fmla="*/ 0 h 1837113"/>
              <a:gd name="connsiteX1" fmla="*/ 4896197 w 5777347"/>
              <a:gd name="connsiteY1" fmla="*/ 41563 h 1837113"/>
              <a:gd name="connsiteX2" fmla="*/ 5777347 w 5777347"/>
              <a:gd name="connsiteY2" fmla="*/ 922713 h 1837113"/>
              <a:gd name="connsiteX3" fmla="*/ 4896197 w 5777347"/>
              <a:gd name="connsiteY3" fmla="*/ 1803863 h 1837113"/>
              <a:gd name="connsiteX4" fmla="*/ 16625 w 5777347"/>
              <a:gd name="connsiteY4" fmla="*/ 1837113 h 1837113"/>
              <a:gd name="connsiteX5" fmla="*/ 0 w 5777347"/>
              <a:gd name="connsiteY5" fmla="*/ 0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347" h="1837113">
                <a:moveTo>
                  <a:pt x="0" y="0"/>
                </a:moveTo>
                <a:lnTo>
                  <a:pt x="4896197" y="41563"/>
                </a:lnTo>
                <a:cubicBezTo>
                  <a:pt x="5382843" y="41563"/>
                  <a:pt x="5777347" y="436067"/>
                  <a:pt x="5777347" y="922713"/>
                </a:cubicBezTo>
                <a:cubicBezTo>
                  <a:pt x="5777347" y="1409359"/>
                  <a:pt x="5382843" y="1803863"/>
                  <a:pt x="4896197" y="1803863"/>
                </a:cubicBezTo>
                <a:lnTo>
                  <a:pt x="16625" y="1837113"/>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0E060818-902B-AED0-EF5F-2B9FD68B6680}"/>
              </a:ext>
            </a:extLst>
          </p:cNvPr>
          <p:cNvSpPr txBox="1">
            <a:spLocks noGrp="1"/>
          </p:cNvSpPr>
          <p:nvPr>
            <p:ph type="title" idx="4294967295"/>
          </p:nvPr>
        </p:nvSpPr>
        <p:spPr>
          <a:xfrm>
            <a:off x="7385050" y="4687493"/>
            <a:ext cx="3361327" cy="10010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have you heard about Midwest Connect?</a:t>
            </a:r>
          </a:p>
        </p:txBody>
      </p:sp>
      <p:pic>
        <p:nvPicPr>
          <p:cNvPr id="2" name="Graphic 1" descr="Question mark symbol">
            <a:extLst>
              <a:ext uri="{FF2B5EF4-FFF2-40B4-BE49-F238E27FC236}">
                <a16:creationId xmlns:a16="http://schemas.microsoft.com/office/drawing/2014/main" id="{CBB35B39-C688-0405-C2A5-FD7167DBB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4600807"/>
            <a:ext cx="1289050" cy="1289050"/>
          </a:xfrm>
          <a:prstGeom prst="rect">
            <a:avLst/>
          </a:prstGeom>
        </p:spPr>
      </p:pic>
    </p:spTree>
    <p:extLst>
      <p:ext uri="{BB962C8B-B14F-4D97-AF65-F5344CB8AC3E}">
        <p14:creationId xmlns:p14="http://schemas.microsoft.com/office/powerpoint/2010/main" val="4049940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014F6-2ECE-0C29-1D32-3A5B323EBCCC}"/>
              </a:ext>
            </a:extLst>
          </p:cNvPr>
          <p:cNvSpPr>
            <a:spLocks noGrp="1"/>
          </p:cNvSpPr>
          <p:nvPr>
            <p:ph type="title"/>
          </p:nvPr>
        </p:nvSpPr>
        <p:spPr/>
        <p:txBody>
          <a:bodyPr/>
          <a:lstStyle/>
          <a:p>
            <a:r>
              <a:rPr lang="en-US" dirty="0"/>
              <a:t>Project Overview</a:t>
            </a:r>
          </a:p>
        </p:txBody>
      </p:sp>
    </p:spTree>
    <p:extLst>
      <p:ext uri="{BB962C8B-B14F-4D97-AF65-F5344CB8AC3E}">
        <p14:creationId xmlns:p14="http://schemas.microsoft.com/office/powerpoint/2010/main" val="401856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C048E5-C43E-2837-CC9F-729F0015E4A3}"/>
              </a:ext>
            </a:extLst>
          </p:cNvPr>
          <p:cNvSpPr txBox="1">
            <a:spLocks noGrp="1"/>
          </p:cNvSpPr>
          <p:nvPr>
            <p:ph type="title" idx="4294967295"/>
          </p:nvPr>
        </p:nvSpPr>
        <p:spPr>
          <a:xfrm>
            <a:off x="615950" y="1291800"/>
            <a:ext cx="4440144" cy="27218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Midwest Connect </a:t>
            </a:r>
            <a:br>
              <a:rPr kumimoji="0" lang="en-US"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aims to reestablish passenger rail service across 545 miles connecting the cities of </a:t>
            </a:r>
            <a:r>
              <a:rPr kumimoji="0" lang="en-US"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Chicago, Fort Wayne, Columbus</a:t>
            </a:r>
            <a:r>
              <a:rPr kumimoji="0" lang="en-US"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and </a:t>
            </a:r>
            <a:r>
              <a:rPr kumimoji="0" lang="en-US"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Pittsburgh</a:t>
            </a:r>
            <a:r>
              <a:rPr kumimoji="0" lang="en-US"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t>
            </a:r>
          </a:p>
        </p:txBody>
      </p:sp>
      <p:sp>
        <p:nvSpPr>
          <p:cNvPr id="4" name="Rectangle: Rounded Corners 3" descr="Map showing the rail route from Chicago to Fort Wayne to Columbus to Pittsburgh.">
            <a:extLst>
              <a:ext uri="{FF2B5EF4-FFF2-40B4-BE49-F238E27FC236}">
                <a16:creationId xmlns:a16="http://schemas.microsoft.com/office/drawing/2014/main" id="{65E12B1A-EBEC-8B30-5A16-318D91D998CA}"/>
              </a:ext>
            </a:extLst>
          </p:cNvPr>
          <p:cNvSpPr/>
          <p:nvPr/>
        </p:nvSpPr>
        <p:spPr>
          <a:xfrm>
            <a:off x="5206701" y="647440"/>
            <a:ext cx="6636432" cy="4010621"/>
          </a:xfrm>
          <a:prstGeom prst="round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 showing 545 miles, 5 states and 14.7 million people.">
            <a:extLst>
              <a:ext uri="{FF2B5EF4-FFF2-40B4-BE49-F238E27FC236}">
                <a16:creationId xmlns:a16="http://schemas.microsoft.com/office/drawing/2014/main" id="{69E02543-175B-9E69-8F28-989445E5F62E}"/>
              </a:ext>
            </a:extLst>
          </p:cNvPr>
          <p:cNvPicPr>
            <a:picLocks noChangeAspect="1"/>
          </p:cNvPicPr>
          <p:nvPr/>
        </p:nvPicPr>
        <p:blipFill rotWithShape="1">
          <a:blip r:embed="rId4"/>
          <a:srcRect l="1371" t="1223" r="361" b="6741"/>
          <a:stretch/>
        </p:blipFill>
        <p:spPr>
          <a:xfrm>
            <a:off x="0" y="5045336"/>
            <a:ext cx="12192000" cy="1688951"/>
          </a:xfrm>
          <a:prstGeom prst="rect">
            <a:avLst/>
          </a:prstGeom>
          <a:ln>
            <a:noFill/>
          </a:ln>
        </p:spPr>
      </p:pic>
    </p:spTree>
    <p:extLst>
      <p:ext uri="{BB962C8B-B14F-4D97-AF65-F5344CB8AC3E}">
        <p14:creationId xmlns:p14="http://schemas.microsoft.com/office/powerpoint/2010/main" val="406048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4536-F5D6-5980-F1BA-EFAD762BFB60}"/>
              </a:ext>
            </a:extLst>
          </p:cNvPr>
          <p:cNvSpPr>
            <a:spLocks noGrp="1"/>
          </p:cNvSpPr>
          <p:nvPr>
            <p:ph type="title"/>
          </p:nvPr>
        </p:nvSpPr>
        <p:spPr/>
        <p:txBody>
          <a:bodyPr/>
          <a:lstStyle/>
          <a:p>
            <a:r>
              <a:rPr lang="en-US" dirty="0"/>
              <a:t>The Midwest Connect Team</a:t>
            </a:r>
          </a:p>
        </p:txBody>
      </p:sp>
      <p:sp>
        <p:nvSpPr>
          <p:cNvPr id="3" name="Content Placeholder 2">
            <a:extLst>
              <a:ext uri="{FF2B5EF4-FFF2-40B4-BE49-F238E27FC236}">
                <a16:creationId xmlns:a16="http://schemas.microsoft.com/office/drawing/2014/main" id="{63C8E71A-7808-C666-58D9-1D6590C847D1}"/>
              </a:ext>
            </a:extLst>
          </p:cNvPr>
          <p:cNvSpPr>
            <a:spLocks noGrp="1"/>
          </p:cNvSpPr>
          <p:nvPr>
            <p:ph idx="1"/>
          </p:nvPr>
        </p:nvSpPr>
        <p:spPr>
          <a:xfrm>
            <a:off x="620485" y="1323643"/>
            <a:ext cx="10761889" cy="4534231"/>
          </a:xfrm>
        </p:spPr>
        <p:txBody>
          <a:bodyPr/>
          <a:lstStyle/>
          <a:p>
            <a:pPr marL="0" indent="0">
              <a:lnSpc>
                <a:spcPct val="108000"/>
              </a:lnSpc>
              <a:spcAft>
                <a:spcPts val="1200"/>
              </a:spcAft>
              <a:buNone/>
            </a:pPr>
            <a:r>
              <a:rPr lang="en-US" sz="2400" dirty="0"/>
              <a:t>The </a:t>
            </a:r>
            <a:r>
              <a:rPr lang="en-US" sz="2400" b="1" dirty="0"/>
              <a:t>City of Fort Wayne </a:t>
            </a:r>
            <a:r>
              <a:rPr lang="en-US" sz="2400" dirty="0"/>
              <a:t>is the lead agency for Midwest Connect. </a:t>
            </a:r>
          </a:p>
          <a:p>
            <a:pPr marL="0" indent="0">
              <a:lnSpc>
                <a:spcPct val="108000"/>
              </a:lnSpc>
              <a:spcAft>
                <a:spcPts val="1200"/>
              </a:spcAft>
              <a:buNone/>
            </a:pPr>
            <a:r>
              <a:rPr lang="en-US" sz="2400" dirty="0"/>
              <a:t>The City has partnered with regional planning agencies </a:t>
            </a:r>
            <a:r>
              <a:rPr lang="en-US" sz="2400" b="1" dirty="0"/>
              <a:t>Mid-Ohio Regional Planning Commission (MORPC) </a:t>
            </a:r>
            <a:r>
              <a:rPr lang="en-US" sz="2400" dirty="0"/>
              <a:t>and </a:t>
            </a:r>
            <a:r>
              <a:rPr lang="en-US" sz="2400" b="1" dirty="0"/>
              <a:t>Southwestern Pennsylvania Commission (SPC)</a:t>
            </a:r>
            <a:r>
              <a:rPr lang="en-US" sz="2400" dirty="0"/>
              <a:t> for Step 1 of the Corridor ID Program.</a:t>
            </a:r>
          </a:p>
        </p:txBody>
      </p:sp>
      <p:pic>
        <p:nvPicPr>
          <p:cNvPr id="5" name="Picture 4" descr="Organization names and logos for the City of Fort Wayne, Mid-Ohio Regional Planning Commission and Southwestern Pennsylvania Commission.">
            <a:extLst>
              <a:ext uri="{FF2B5EF4-FFF2-40B4-BE49-F238E27FC236}">
                <a16:creationId xmlns:a16="http://schemas.microsoft.com/office/drawing/2014/main" id="{720F70C2-131C-0EBE-2C3F-50AE860A2D4F}"/>
              </a:ext>
            </a:extLst>
          </p:cNvPr>
          <p:cNvPicPr>
            <a:picLocks noChangeAspect="1"/>
          </p:cNvPicPr>
          <p:nvPr/>
        </p:nvPicPr>
        <p:blipFill>
          <a:blip r:embed="rId2">
            <a:clrChange>
              <a:clrFrom>
                <a:srgbClr val="F6FBFB"/>
              </a:clrFrom>
              <a:clrTo>
                <a:srgbClr val="F6FBFB">
                  <a:alpha val="0"/>
                </a:srgbClr>
              </a:clrTo>
            </a:clrChange>
          </a:blip>
          <a:stretch>
            <a:fillRect/>
          </a:stretch>
        </p:blipFill>
        <p:spPr>
          <a:xfrm>
            <a:off x="2166937" y="3514558"/>
            <a:ext cx="8143875" cy="2771775"/>
          </a:xfrm>
          <a:prstGeom prst="rect">
            <a:avLst/>
          </a:prstGeom>
        </p:spPr>
      </p:pic>
    </p:spTree>
    <p:extLst>
      <p:ext uri="{BB962C8B-B14F-4D97-AF65-F5344CB8AC3E}">
        <p14:creationId xmlns:p14="http://schemas.microsoft.com/office/powerpoint/2010/main" val="3888512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156B55-7D7D-5DB5-1324-AC3E1151F843}"/>
              </a:ext>
              <a:ext uri="{C183D7F6-B498-43B3-948B-1728B52AA6E4}">
                <adec:decorative xmlns:adec="http://schemas.microsoft.com/office/drawing/2017/decorative" val="1"/>
              </a:ext>
            </a:extLst>
          </p:cNvPr>
          <p:cNvSpPr/>
          <p:nvPr/>
        </p:nvSpPr>
        <p:spPr>
          <a:xfrm>
            <a:off x="0" y="218364"/>
            <a:ext cx="12192000" cy="6428095"/>
          </a:xfrm>
          <a:prstGeom prst="rect">
            <a:avLst/>
          </a:prstGeom>
          <a:solidFill>
            <a:srgbClr val="F6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FCFB8F9-93B7-A4EC-22D8-F4D4B88D5F1F}"/>
              </a:ext>
            </a:extLst>
          </p:cNvPr>
          <p:cNvSpPr>
            <a:spLocks noGrp="1"/>
          </p:cNvSpPr>
          <p:nvPr>
            <p:ph type="title"/>
          </p:nvPr>
        </p:nvSpPr>
        <p:spPr/>
        <p:txBody>
          <a:bodyPr/>
          <a:lstStyle/>
          <a:p>
            <a:r>
              <a:rPr lang="en-US" dirty="0"/>
              <a:t>Project Progress</a:t>
            </a:r>
          </a:p>
        </p:txBody>
      </p:sp>
      <p:sp>
        <p:nvSpPr>
          <p:cNvPr id="3" name="TextBox 2">
            <a:extLst>
              <a:ext uri="{FF2B5EF4-FFF2-40B4-BE49-F238E27FC236}">
                <a16:creationId xmlns:a16="http://schemas.microsoft.com/office/drawing/2014/main" id="{D6EC3FD9-21FE-7A7B-63B9-1CEBD62E4C39}"/>
              </a:ext>
            </a:extLst>
          </p:cNvPr>
          <p:cNvSpPr txBox="1"/>
          <p:nvPr/>
        </p:nvSpPr>
        <p:spPr>
          <a:xfrm>
            <a:off x="533400" y="1247822"/>
            <a:ext cx="8479971" cy="1658211"/>
          </a:xfrm>
          <a:prstGeom prst="rect">
            <a:avLst/>
          </a:prstGeom>
          <a:noFill/>
        </p:spPr>
        <p:txBody>
          <a:bodyPr wrap="square">
            <a:spAutoFit/>
          </a:bodyPr>
          <a:lstStyle/>
          <a:p>
            <a:pPr>
              <a:lnSpc>
                <a:spcPct val="108000"/>
              </a:lnSpc>
              <a:spcAft>
                <a:spcPts val="1200"/>
              </a:spcAft>
            </a:pPr>
            <a:r>
              <a:rPr lang="en-US" sz="2400" dirty="0">
                <a:solidFill>
                  <a:srgbClr val="000000"/>
                </a:solidFill>
                <a:latin typeface="Arial" panose="020B0604020202020204" pitchFamily="34" charset="0"/>
                <a:cs typeface="Arial" panose="020B0604020202020204" pitchFamily="34" charset="0"/>
              </a:rPr>
              <a:t>L</a:t>
            </a:r>
            <a:r>
              <a:rPr lang="en-US" sz="2400" b="0" i="0" dirty="0">
                <a:solidFill>
                  <a:srgbClr val="000000"/>
                </a:solidFill>
                <a:effectLst/>
                <a:latin typeface="Arial" panose="020B0604020202020204" pitchFamily="34" charset="0"/>
                <a:cs typeface="Arial" panose="020B0604020202020204" pitchFamily="34" charset="0"/>
              </a:rPr>
              <a:t>ocal and regional groups have studied this corridor for more than a decade. The project is now moving through the Federal Railroad Administration’s (FRA) </a:t>
            </a:r>
            <a:r>
              <a:rPr lang="en-US" sz="2400" dirty="0">
                <a:solidFill>
                  <a:srgbClr val="000000"/>
                </a:solidFill>
                <a:latin typeface="Arial" panose="020B0604020202020204" pitchFamily="34" charset="0"/>
                <a:cs typeface="Arial" panose="020B0604020202020204" pitchFamily="34" charset="0"/>
              </a:rPr>
              <a:t>Corridor ID Program, a </a:t>
            </a:r>
            <a:r>
              <a:rPr lang="en-US" sz="2400" b="0" i="0" dirty="0">
                <a:solidFill>
                  <a:srgbClr val="000000"/>
                </a:solidFill>
                <a:effectLst/>
                <a:latin typeface="Arial" panose="020B0604020202020204" pitchFamily="34" charset="0"/>
                <a:cs typeface="Arial" panose="020B0604020202020204" pitchFamily="34" charset="0"/>
              </a:rPr>
              <a:t>key step for obtaining federal funding for implementation. </a:t>
            </a:r>
          </a:p>
        </p:txBody>
      </p:sp>
      <p:pic>
        <p:nvPicPr>
          <p:cNvPr id="7" name="Picture 6" descr="Timeline showing the three steps of the Corridor ID program followed by final design, construction and operation. &quot;We are here&quot; symbol at Corridor ID Step 1.">
            <a:extLst>
              <a:ext uri="{FF2B5EF4-FFF2-40B4-BE49-F238E27FC236}">
                <a16:creationId xmlns:a16="http://schemas.microsoft.com/office/drawing/2014/main" id="{DC0AA4A0-0483-8241-EF1B-1F54E10D3E16}"/>
              </a:ext>
            </a:extLst>
          </p:cNvPr>
          <p:cNvPicPr>
            <a:picLocks noChangeAspect="1"/>
          </p:cNvPicPr>
          <p:nvPr/>
        </p:nvPicPr>
        <p:blipFill>
          <a:blip r:embed="rId2"/>
          <a:stretch>
            <a:fillRect/>
          </a:stretch>
        </p:blipFill>
        <p:spPr>
          <a:xfrm>
            <a:off x="1174858" y="3398255"/>
            <a:ext cx="10403006" cy="3144059"/>
          </a:xfrm>
          <a:prstGeom prst="rect">
            <a:avLst/>
          </a:prstGeom>
        </p:spPr>
      </p:pic>
    </p:spTree>
    <p:extLst>
      <p:ext uri="{BB962C8B-B14F-4D97-AF65-F5344CB8AC3E}">
        <p14:creationId xmlns:p14="http://schemas.microsoft.com/office/powerpoint/2010/main" val="4246093822"/>
      </p:ext>
    </p:extLst>
  </p:cSld>
  <p:clrMapOvr>
    <a:masterClrMapping/>
  </p:clrMapOvr>
</p:sld>
</file>

<file path=ppt/theme/theme1.xml><?xml version="1.0" encoding="utf-8"?>
<a:theme xmlns:a="http://schemas.openxmlformats.org/drawingml/2006/main" name="1_Intro and Close">
  <a:themeElements>
    <a:clrScheme name="Midwest Connect">
      <a:dk1>
        <a:sysClr val="windowText" lastClr="000000"/>
      </a:dk1>
      <a:lt1>
        <a:sysClr val="window" lastClr="FFFFFF"/>
      </a:lt1>
      <a:dk2>
        <a:srgbClr val="0E385E"/>
      </a:dk2>
      <a:lt2>
        <a:srgbClr val="E7E6E6"/>
      </a:lt2>
      <a:accent1>
        <a:srgbClr val="003057"/>
      </a:accent1>
      <a:accent2>
        <a:srgbClr val="D4C528"/>
      </a:accent2>
      <a:accent3>
        <a:srgbClr val="89182C"/>
      </a:accent3>
      <a:accent4>
        <a:srgbClr val="AA9868"/>
      </a:accent4>
      <a:accent5>
        <a:srgbClr val="A4DAD2"/>
      </a:accent5>
      <a:accent6>
        <a:srgbClr val="006F3D"/>
      </a:accent6>
      <a:hlink>
        <a:srgbClr val="4092A6"/>
      </a:hlink>
      <a:folHlink>
        <a:srgbClr val="F15E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dwest-Connect_TEMPLATE" id="{D6C487CD-C08E-4EC8-BBC1-F29773357CF4}" vid="{381C2007-2BC8-4E10-BD9D-B9FA17F59E26}"/>
    </a:ext>
  </a:extLst>
</a:theme>
</file>

<file path=ppt/theme/theme2.xml><?xml version="1.0" encoding="utf-8"?>
<a:theme xmlns:a="http://schemas.openxmlformats.org/drawingml/2006/main" name="2_Custom Design">
  <a:themeElements>
    <a:clrScheme name="Midwest Connect">
      <a:dk1>
        <a:sysClr val="windowText" lastClr="000000"/>
      </a:dk1>
      <a:lt1>
        <a:sysClr val="window" lastClr="FFFFFF"/>
      </a:lt1>
      <a:dk2>
        <a:srgbClr val="0E385E"/>
      </a:dk2>
      <a:lt2>
        <a:srgbClr val="E7E6E6"/>
      </a:lt2>
      <a:accent1>
        <a:srgbClr val="003057"/>
      </a:accent1>
      <a:accent2>
        <a:srgbClr val="D4C528"/>
      </a:accent2>
      <a:accent3>
        <a:srgbClr val="89182C"/>
      </a:accent3>
      <a:accent4>
        <a:srgbClr val="AA9868"/>
      </a:accent4>
      <a:accent5>
        <a:srgbClr val="A4DAD2"/>
      </a:accent5>
      <a:accent6>
        <a:srgbClr val="006F3D"/>
      </a:accent6>
      <a:hlink>
        <a:srgbClr val="4092A6"/>
      </a:hlink>
      <a:folHlink>
        <a:srgbClr val="F15E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dwest-Connect_TEMPLATE" id="{D6C487CD-C08E-4EC8-BBC1-F29773357CF4}" vid="{4EB952A9-F504-49E5-89DF-CE0E99C67270}"/>
    </a:ext>
  </a:extLst>
</a:theme>
</file>

<file path=ppt/theme/theme3.xml><?xml version="1.0" encoding="utf-8"?>
<a:theme xmlns:a="http://schemas.openxmlformats.org/drawingml/2006/main" name="3_Close">
  <a:themeElements>
    <a:clrScheme name="Midwest Connect">
      <a:dk1>
        <a:sysClr val="windowText" lastClr="000000"/>
      </a:dk1>
      <a:lt1>
        <a:sysClr val="window" lastClr="FFFFFF"/>
      </a:lt1>
      <a:dk2>
        <a:srgbClr val="0E385E"/>
      </a:dk2>
      <a:lt2>
        <a:srgbClr val="E7E6E6"/>
      </a:lt2>
      <a:accent1>
        <a:srgbClr val="003057"/>
      </a:accent1>
      <a:accent2>
        <a:srgbClr val="D4C528"/>
      </a:accent2>
      <a:accent3>
        <a:srgbClr val="89182C"/>
      </a:accent3>
      <a:accent4>
        <a:srgbClr val="AA9868"/>
      </a:accent4>
      <a:accent5>
        <a:srgbClr val="A4DAD2"/>
      </a:accent5>
      <a:accent6>
        <a:srgbClr val="006F3D"/>
      </a:accent6>
      <a:hlink>
        <a:srgbClr val="4092A6"/>
      </a:hlink>
      <a:folHlink>
        <a:srgbClr val="F15E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dwest-Connect_TEMPLATE" id="{D6C487CD-C08E-4EC8-BBC1-F29773357CF4}" vid="{0BF3E51C-9544-4D51-9408-B91945FFE02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240725_Midwest-Connect_TEMPLATE</Template>
  <TotalTime>137</TotalTime>
  <Words>861</Words>
  <Application>Microsoft Office PowerPoint</Application>
  <PresentationFormat>Widescreen</PresentationFormat>
  <Paragraphs>80</Paragraphs>
  <Slides>26</Slides>
  <Notes>4</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26</vt:i4>
      </vt:variant>
    </vt:vector>
  </HeadingPairs>
  <TitlesOfParts>
    <vt:vector size="31" baseType="lpstr">
      <vt:lpstr>Arial</vt:lpstr>
      <vt:lpstr>Calibri</vt:lpstr>
      <vt:lpstr>1_Intro and Close</vt:lpstr>
      <vt:lpstr>2_Custom Design</vt:lpstr>
      <vt:lpstr>3_Close</vt:lpstr>
      <vt:lpstr>Community Conversations</vt:lpstr>
      <vt:lpstr>Today’s Purpose</vt:lpstr>
      <vt:lpstr>Agenda</vt:lpstr>
      <vt:lpstr>Introduction</vt:lpstr>
      <vt:lpstr>What have you heard about Midwest Connect?</vt:lpstr>
      <vt:lpstr>Project Overview</vt:lpstr>
      <vt:lpstr>Midwest Connect  aims to reestablish passenger rail service across 545 miles connecting the cities of Chicago, Fort Wayne, Columbus and Pittsburgh.</vt:lpstr>
      <vt:lpstr>The Midwest Connect Team</vt:lpstr>
      <vt:lpstr>Project Progress</vt:lpstr>
      <vt:lpstr>Next Steps</vt:lpstr>
      <vt:lpstr>Project Cost</vt:lpstr>
      <vt:lpstr>Population &amp; Job Growth</vt:lpstr>
      <vt:lpstr>What Passenger Rail Can Do</vt:lpstr>
      <vt:lpstr>Passenger Rail Network</vt:lpstr>
      <vt:lpstr>Vision Statement – Draft</vt:lpstr>
      <vt:lpstr>Project Purpose – Draft</vt:lpstr>
      <vt:lpstr>Opportunities for Public Input</vt:lpstr>
      <vt:lpstr>Community Discussion</vt:lpstr>
      <vt:lpstr>Who can you imagine riding passenger rail in this corridor?  Who are they? Where are they going? Why did they choose passenger rail?</vt:lpstr>
      <vt:lpstr>How could this project benefit your community? </vt:lpstr>
      <vt:lpstr>What ideas do you have for this project? Ways to create a positive rider experience? How to attract future riders?</vt:lpstr>
      <vt:lpstr>How would you prefer to be engaged in the future?</vt:lpstr>
      <vt:lpstr>Stay Engaged</vt:lpstr>
      <vt:lpstr>Visit Website &amp; Sign Up</vt:lpstr>
      <vt:lpstr>We Want to Hear from You!</vt:lpstr>
      <vt:lpstr>Project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Diane Kistler</dc:creator>
  <cp:lastModifiedBy>dkistler.Updater</cp:lastModifiedBy>
  <cp:revision>7</cp:revision>
  <dcterms:created xsi:type="dcterms:W3CDTF">2024-08-15T17:44:16Z</dcterms:created>
  <dcterms:modified xsi:type="dcterms:W3CDTF">2025-03-03T17:14:45Z</dcterms:modified>
</cp:coreProperties>
</file>